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6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3" r:id="rId25"/>
    <p:sldId id="302" r:id="rId26"/>
    <p:sldId id="301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11" r:id="rId35"/>
    <p:sldId id="322" r:id="rId36"/>
    <p:sldId id="313" r:id="rId37"/>
    <p:sldId id="312" r:id="rId38"/>
    <p:sldId id="314" r:id="rId39"/>
    <p:sldId id="315" r:id="rId40"/>
    <p:sldId id="316" r:id="rId41"/>
    <p:sldId id="317" r:id="rId42"/>
    <p:sldId id="318" r:id="rId43"/>
    <p:sldId id="319" r:id="rId44"/>
    <p:sldId id="320" r:id="rId45"/>
    <p:sldId id="321" r:id="rId46"/>
  </p:sldIdLst>
  <p:sldSz cx="12192000" cy="6858000"/>
  <p:notesSz cx="6858000" cy="9144000"/>
  <p:defaultTextStyle>
    <a:defPPr lvl="0">
      <a:defRPr lang="en-US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FF"/>
    <a:srgbClr val="FFFFFF"/>
    <a:srgbClr val="CC99FF"/>
    <a:srgbClr val="FFCC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22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IPN-ESIT-Diseño de Mecanismos-Rodolfo Villalobos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IPN-ESIT-Diseño de Mecanismos-Rodolfo Villalobos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IPN-ESIT-Diseño de Mecanismos-Rodolfo Villalobos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9.png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9.jpe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8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7.png"/><Relationship Id="rId5" Type="http://schemas.openxmlformats.org/officeDocument/2006/relationships/image" Target="../media/image84.png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ingemecanica.com/tutorialsemanal/tutorialn151.html#:~:text=En%20efecto%2C%20bajo%20un%20criterio,en%20su%20base%20o%20ra%C3%ADz" TargetMode="Externa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5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6.png"/><Relationship Id="rId5" Type="http://schemas.openxmlformats.org/officeDocument/2006/relationships/image" Target="../media/image75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3.png"/><Relationship Id="rId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6.png"/><Relationship Id="rId4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8.pn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3.png"/><Relationship Id="rId4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jpeg"/><Relationship Id="rId17" Type="http://schemas.openxmlformats.org/officeDocument/2006/relationships/image" Target="../media/image21.gif"/><Relationship Id="rId2" Type="http://schemas.openxmlformats.org/officeDocument/2006/relationships/image" Target="../media/image6.jpe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jpeg"/><Relationship Id="rId15" Type="http://schemas.openxmlformats.org/officeDocument/2006/relationships/image" Target="../media/image19.png"/><Relationship Id="rId23" Type="http://schemas.openxmlformats.org/officeDocument/2006/relationships/image" Target="../media/image27.jpe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13" Type="http://schemas.openxmlformats.org/officeDocument/2006/relationships/image" Target="../media/image39.jpeg"/><Relationship Id="rId18" Type="http://schemas.openxmlformats.org/officeDocument/2006/relationships/image" Target="../media/image44.jpe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jpeg"/><Relationship Id="rId2" Type="http://schemas.openxmlformats.org/officeDocument/2006/relationships/image" Target="../media/image28.png"/><Relationship Id="rId16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11" Type="http://schemas.openxmlformats.org/officeDocument/2006/relationships/image" Target="../media/image37.jpe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jpe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lleton.net/index.php/es/libros-pdf/libros-de-ingenieria/item/19194-manual-de-engranajes-diseno-manufactura-y-aplicacion-pdf-darle-w-dudley" TargetMode="External"/><Relationship Id="rId7" Type="http://schemas.openxmlformats.org/officeDocument/2006/relationships/hyperlink" Target="https://sites.google.com/site/mecanismos1oima03sap2/elementos-de-maquinas/tipos-de-mecanismos" TargetMode="External"/><Relationship Id="rId2" Type="http://schemas.openxmlformats.org/officeDocument/2006/relationships/hyperlink" Target="https://www.industriasjaguar.com/es/productos/elevacion-traccion/poleas-manual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ngenierizando.com/maquinas-y-mecanismos/biela-manivela/" TargetMode="External"/><Relationship Id="rId5" Type="http://schemas.openxmlformats.org/officeDocument/2006/relationships/hyperlink" Target="https://pirhua.udep.edu.pe/bitstream/handle/11042/1278/IME_138.pdf?sequence=1&amp;isAllowed=y" TargetMode="External"/><Relationship Id="rId4" Type="http://schemas.openxmlformats.org/officeDocument/2006/relationships/hyperlink" Target="https://studylib.es/doc/5678132/ficha-t%C3%A9cnica--tornillos--tuercas-y-arandela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5488" y="1208210"/>
            <a:ext cx="9771903" cy="2291381"/>
          </a:xfrm>
        </p:spPr>
        <p:txBody>
          <a:bodyPr/>
          <a:lstStyle/>
          <a:p>
            <a:r>
              <a:rPr lang="es-419" dirty="0">
                <a:solidFill>
                  <a:srgbClr val="FFFFFF"/>
                </a:solidFill>
                <a:latin typeface="Cooper Black" panose="0208090404030B020404" pitchFamily="18" charset="0"/>
                <a:cs typeface="Calibri Light"/>
              </a:rPr>
              <a:t>Diseño de mecanismos por computadora.</a:t>
            </a:r>
            <a:r>
              <a:rPr lang="en-US" dirty="0">
                <a:solidFill>
                  <a:srgbClr val="FFFFFF"/>
                </a:solidFill>
                <a:latin typeface="Cooper Black" panose="0208090404030B020404" pitchFamily="18" charset="0"/>
                <a:cs typeface="Calibri Light"/>
              </a:rPr>
              <a:t> </a:t>
            </a:r>
            <a:endParaRPr lang="en-US" dirty="0">
              <a:solidFill>
                <a:srgbClr val="FFFFFF"/>
              </a:solidFill>
              <a:latin typeface="Cooper Black" panose="0208090404030B0204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87048" y="4016703"/>
            <a:ext cx="9144000" cy="12411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 smtClean="0">
                <a:latin typeface="Dutch801 Rm BT" panose="02020603060505020304" pitchFamily="18" charset="0"/>
                <a:cs typeface="Calibri"/>
              </a:rPr>
              <a:t>Arellano Bacilio Angelica </a:t>
            </a:r>
          </a:p>
          <a:p>
            <a:r>
              <a:rPr lang="en-US" sz="2000" dirty="0" smtClean="0">
                <a:latin typeface="Dutch801 Rm BT" panose="02020603060505020304" pitchFamily="18" charset="0"/>
                <a:cs typeface="Calibri"/>
              </a:rPr>
              <a:t>4TM42</a:t>
            </a:r>
          </a:p>
          <a:p>
            <a:r>
              <a:rPr lang="en-US" sz="2000" dirty="0" smtClean="0">
                <a:latin typeface="Dutch801 Rm BT" panose="02020603060505020304" pitchFamily="18" charset="0"/>
                <a:cs typeface="Calibri"/>
              </a:rPr>
              <a:t> Profesor: Rodolfo </a:t>
            </a:r>
            <a:r>
              <a:rPr lang="en-US" sz="2000" dirty="0">
                <a:latin typeface="Dutch801 Rm BT" panose="02020603060505020304" pitchFamily="18" charset="0"/>
                <a:cs typeface="Calibri"/>
              </a:rPr>
              <a:t>Villalobos </a:t>
            </a:r>
            <a:r>
              <a:rPr lang="en-US" sz="2000" dirty="0" smtClean="0">
                <a:latin typeface="Dutch801 Rm BT" panose="02020603060505020304" pitchFamily="18" charset="0"/>
                <a:cs typeface="Calibri"/>
              </a:rPr>
              <a:t>Martinez</a:t>
            </a:r>
            <a:endParaRPr lang="en-US" sz="2000" dirty="0">
              <a:latin typeface="Dutch801 Rm BT" panose="02020603060505020304" pitchFamily="18" charset="0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A4CCDC-824D-3F40-84F2-51DCE5319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727182" y="106403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419" dirty="0" smtClean="0">
                <a:latin typeface="Cooper Black" panose="0208090404030B020404" pitchFamily="18" charset="0"/>
                <a:cs typeface="Calibri Light"/>
              </a:rPr>
              <a:t>Diseño de mecanismos por computadora.</a:t>
            </a:r>
            <a:r>
              <a:rPr lang="en-US" dirty="0" smtClean="0">
                <a:latin typeface="Cooper Black" panose="0208090404030B020404" pitchFamily="18" charset="0"/>
                <a:cs typeface="Calibri Light"/>
              </a:rPr>
              <a:t> 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42125" y="6411600"/>
            <a:ext cx="4114800" cy="365125"/>
          </a:xfrm>
        </p:spPr>
        <p:txBody>
          <a:bodyPr/>
          <a:lstStyle/>
          <a:p>
            <a:r>
              <a:rPr lang="en-US" dirty="0"/>
              <a:t>IPN-ESIT-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 Arellano Angelica </a:t>
            </a:r>
            <a:endParaRPr lang="en-US" dirty="0"/>
          </a:p>
        </p:txBody>
      </p:sp>
      <p:pic>
        <p:nvPicPr>
          <p:cNvPr id="1026" name="Picture 2" descr="Dibujo de Ordenador de sobremesa para Colorear | Computadora para colorear, Dibujo  ordenador, Dibujo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9167" y1="63404" x2="56667" y2="40851"/>
                        <a14:foregroundMark x1="50833" y1="65532" x2="19333" y2="36170"/>
                        <a14:foregroundMark x1="79500" y1="64894" x2="43000" y2="18723"/>
                        <a14:foregroundMark x1="87333" y1="16170" x2="24333" y2="85745"/>
                        <a14:foregroundMark x1="53000" y1="83617" x2="31667" y2="83830"/>
                        <a14:foregroundMark x1="32000" y1="82766" x2="38167" y2="75106"/>
                        <a14:foregroundMark x1="15167" y1="69362" x2="72833" y2="67234"/>
                        <a14:foregroundMark x1="67333" y1="83191" x2="83333" y2="63191"/>
                        <a14:foregroundMark x1="83333" y1="81489" x2="83000" y2="58511"/>
                        <a14:foregroundMark x1="81667" y1="51489" x2="78667" y2="26809"/>
                        <a14:foregroundMark x1="79500" y1="19574" x2="48333" y2="25745"/>
                        <a14:foregroundMark x1="41167" y1="23617" x2="14333" y2="22553"/>
                        <a14:foregroundMark x1="13833" y1="54255" x2="29833" y2="27872"/>
                        <a14:foregroundMark x1="34333" y1="42128" x2="55500" y2="28511"/>
                        <a14:foregroundMark x1="24667" y1="52340" x2="28833" y2="50638"/>
                        <a14:foregroundMark x1="48000" y1="52340" x2="57667" y2="48723"/>
                        <a14:foregroundMark x1="74833" y1="64255" x2="75833" y2="60638"/>
                        <a14:foregroundMark x1="74500" y1="19787" x2="59500" y2="19362"/>
                        <a14:foregroundMark x1="14000" y1="29787" x2="14000" y2="519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182" y="3204645"/>
            <a:ext cx="3917369" cy="306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1429765" y="539368"/>
            <a:ext cx="9144000" cy="12411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Dutch801 Rm BT" panose="02020603060505020304" pitchFamily="18" charset="0"/>
                <a:cs typeface="Calibri"/>
              </a:rPr>
              <a:t>Instituto Politécnico Nacional</a:t>
            </a:r>
          </a:p>
          <a:p>
            <a:r>
              <a:rPr lang="en-US" sz="2000" dirty="0" smtClean="0">
                <a:latin typeface="Dutch801 Rm BT" panose="02020603060505020304" pitchFamily="18" charset="0"/>
                <a:cs typeface="Calibri"/>
              </a:rPr>
              <a:t>Escuela Superior de Ingenieria Textil  </a:t>
            </a:r>
          </a:p>
          <a:p>
            <a:endParaRPr lang="en-US" sz="2000" dirty="0">
              <a:latin typeface="Dutch801 Rm BT" panose="02020603060505020304" pitchFamily="18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50DB9-0984-6E9B-A2E8-98C3DE802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CCCFF"/>
                </a:solidFill>
                <a:latin typeface="Cooper Black" panose="0208090404030B020404" pitchFamily="18" charset="0"/>
                <a:cs typeface="Calibri Light"/>
              </a:rPr>
              <a:t>AutoCad</a:t>
            </a:r>
            <a:endParaRPr lang="en-US" dirty="0">
              <a:solidFill>
                <a:srgbClr val="CCCCFF"/>
              </a:solidFill>
              <a:latin typeface="Cooper Black" panose="0208090404030B0204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52DB3-A17E-0759-9C0E-EFBCF2665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124"/>
            <a:ext cx="10515600" cy="1597083"/>
          </a:xfrm>
          <a:ln>
            <a:solidFill>
              <a:srgbClr val="CCCCFF"/>
            </a:solidFill>
          </a:ln>
        </p:spPr>
        <p:txBody>
          <a:bodyPr>
            <a:normAutofit/>
          </a:bodyPr>
          <a:lstStyle/>
          <a:p>
            <a:pPr algn="ctr"/>
            <a:r>
              <a:rPr lang="es-ES" sz="2400" dirty="0">
                <a:latin typeface="Dutch801 Rm BT" panose="02020603060505020304" pitchFamily="18" charset="0"/>
              </a:rPr>
              <a:t>El software de diseño AutoCAD permite la creación y edición profesional de geometría 2D y modelos 3D con sólidos, superficies y objetos. Es uno de los softwares más reconocidos internacionalmente debido a la gran variedad de posibilidades de edición que se pueden encontrar.</a:t>
            </a:r>
            <a:endParaRPr lang="en-US" sz="2400" dirty="0">
              <a:latin typeface="Dutch801 Rm BT" panose="020206030605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D4E4A0-D18D-7ED3-7CB5-16BEC55A7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5681" y="6288825"/>
            <a:ext cx="4114800" cy="365125"/>
          </a:xfrm>
        </p:spPr>
        <p:txBody>
          <a:bodyPr/>
          <a:lstStyle/>
          <a:p>
            <a:r>
              <a:rPr lang="en-US" dirty="0"/>
              <a:t>IPN-ESIT-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 Arellano Angelica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689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CCCCFF"/>
                </a:solidFill>
                <a:latin typeface="Cooper Black" panose="0208090404030B020404" pitchFamily="18" charset="0"/>
              </a:rPr>
              <a:t>Practicas </a:t>
            </a:r>
            <a:endParaRPr lang="es-MX" dirty="0">
              <a:solidFill>
                <a:srgbClr val="CCCCFF"/>
              </a:solidFill>
              <a:latin typeface="Cooper Black" panose="0208090404030B020404" pitchFamily="18" charset="0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  <p:pic>
        <p:nvPicPr>
          <p:cNvPr id="6" name="Marcador de contenido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6488" y="1690688"/>
            <a:ext cx="7735712" cy="435133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258187" y="462855"/>
            <a:ext cx="4865614" cy="923330"/>
          </a:xfrm>
          <a:prstGeom prst="rect">
            <a:avLst/>
          </a:prstGeom>
          <a:solidFill>
            <a:srgbClr val="CCCCFF"/>
          </a:solidFill>
          <a:ln>
            <a:solidFill>
              <a:srgbClr val="CCCCFF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smtClean="0"/>
              <a:t>Clase 22/02/23</a:t>
            </a:r>
          </a:p>
          <a:p>
            <a:r>
              <a:rPr lang="es-ES" dirty="0" smtClean="0"/>
              <a:t>Tela 100cmx100cm, aplicación de colores y bases de coordenadas en </a:t>
            </a:r>
            <a:r>
              <a:rPr lang="es-ES" dirty="0" err="1" smtClean="0"/>
              <a:t>scr</a:t>
            </a:r>
            <a:r>
              <a:rPr lang="es-ES" dirty="0" smtClean="0"/>
              <a:t>.</a:t>
            </a:r>
            <a:endParaRPr lang="es-MX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5681" y="6288825"/>
            <a:ext cx="4114800" cy="365125"/>
          </a:xfrm>
        </p:spPr>
        <p:txBody>
          <a:bodyPr/>
          <a:lstStyle/>
          <a:p>
            <a:r>
              <a:rPr lang="en-US" dirty="0"/>
              <a:t>IPN-ESIT-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 Arellano Angelica </a:t>
            </a:r>
            <a:endParaRPr lang="en-US" dirty="0"/>
          </a:p>
        </p:txBody>
      </p:sp>
      <p:cxnSp>
        <p:nvCxnSpPr>
          <p:cNvPr id="9" name="Conector recto de flecha 8"/>
          <p:cNvCxnSpPr/>
          <p:nvPr/>
        </p:nvCxnSpPr>
        <p:spPr>
          <a:xfrm>
            <a:off x="1769524" y="3116893"/>
            <a:ext cx="4578522" cy="1499069"/>
          </a:xfrm>
          <a:prstGeom prst="straightConnector1">
            <a:avLst/>
          </a:prstGeom>
          <a:ln w="28575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/>
          <p:cNvPicPr/>
          <p:nvPr/>
        </p:nvPicPr>
        <p:blipFill rotWithShape="1">
          <a:blip r:embed="rId3"/>
          <a:srcRect l="116" t="4361" r="97199" b="88013"/>
          <a:stretch/>
        </p:blipFill>
        <p:spPr bwMode="auto">
          <a:xfrm>
            <a:off x="771214" y="2927663"/>
            <a:ext cx="951899" cy="853922"/>
          </a:xfrm>
          <a:prstGeom prst="rect">
            <a:avLst/>
          </a:prstGeom>
          <a:ln w="57150">
            <a:solidFill>
              <a:srgbClr val="CC99FF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29877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IPN-ESIT-Diseño de Mecanismos-Rodolfo Villalobos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pic>
        <p:nvPicPr>
          <p:cNvPr id="6" name="Marcador de contenido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0653" y="2287020"/>
            <a:ext cx="7735712" cy="435133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719582" y="462855"/>
            <a:ext cx="4865614" cy="923330"/>
          </a:xfrm>
          <a:prstGeom prst="rect">
            <a:avLst/>
          </a:prstGeom>
          <a:solidFill>
            <a:srgbClr val="CCCCFF"/>
          </a:solidFill>
          <a:ln>
            <a:solidFill>
              <a:srgbClr val="CCCCFF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smtClean="0"/>
              <a:t>Clase 22/02/23</a:t>
            </a:r>
          </a:p>
          <a:p>
            <a:r>
              <a:rPr lang="es-ES" dirty="0" smtClean="0"/>
              <a:t>Tela 100cmx100cm, aplicación de colores y bases de coordenadas en </a:t>
            </a:r>
            <a:r>
              <a:rPr lang="es-ES" dirty="0" err="1" smtClean="0"/>
              <a:t>scr</a:t>
            </a:r>
            <a:r>
              <a:rPr lang="es-ES" dirty="0" smtClean="0"/>
              <a:t>.</a:t>
            </a:r>
            <a:endParaRPr lang="es-MX" dirty="0"/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1DE27301-3B84-212B-9E5E-22932B7FAAAE}"/>
              </a:ext>
            </a:extLst>
          </p:cNvPr>
          <p:cNvSpPr txBox="1"/>
          <p:nvPr/>
        </p:nvSpPr>
        <p:spPr>
          <a:xfrm>
            <a:off x="887471" y="1050084"/>
            <a:ext cx="1308683" cy="923330"/>
          </a:xfrm>
          <a:prstGeom prst="rect">
            <a:avLst/>
          </a:prstGeom>
          <a:solidFill>
            <a:srgbClr val="CCCCFF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cs typeface="Calibri"/>
              </a:rPr>
              <a:t>Desde</a:t>
            </a:r>
            <a:r>
              <a:rPr lang="en-US" dirty="0">
                <a:cs typeface="Calibri"/>
              </a:rPr>
              <a:t> (0,0)</a:t>
            </a:r>
          </a:p>
          <a:p>
            <a:pPr algn="l"/>
            <a:r>
              <a:rPr lang="en-US" dirty="0">
                <a:cs typeface="Calibri"/>
              </a:rPr>
              <a:t>(45,90)</a:t>
            </a:r>
            <a:endParaRPr lang="en-US" sz="600" dirty="0"/>
          </a:p>
          <a:p>
            <a:r>
              <a:rPr lang="en-US" dirty="0">
                <a:cs typeface="Calibri"/>
              </a:rPr>
              <a:t>(-50,60)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F2479CFD-ECD7-F9EB-16CC-C05938C8B245}"/>
              </a:ext>
            </a:extLst>
          </p:cNvPr>
          <p:cNvSpPr txBox="1"/>
          <p:nvPr/>
        </p:nvSpPr>
        <p:spPr>
          <a:xfrm>
            <a:off x="2742806" y="403754"/>
            <a:ext cx="1703360" cy="1569660"/>
          </a:xfrm>
          <a:prstGeom prst="rect">
            <a:avLst/>
          </a:prstGeom>
          <a:solidFill>
            <a:srgbClr val="CCCCFF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 err="1">
                <a:cs typeface="Calibri"/>
              </a:rPr>
              <a:t>Continuas</a:t>
            </a:r>
            <a:endParaRPr lang="en-US" sz="1600" dirty="0">
              <a:cs typeface="Calibri"/>
            </a:endParaRPr>
          </a:p>
          <a:p>
            <a:pPr algn="l"/>
            <a:r>
              <a:rPr lang="en-US" sz="1600" dirty="0">
                <a:cs typeface="Calibri"/>
              </a:rPr>
              <a:t>(0,0)</a:t>
            </a:r>
            <a:endParaRPr lang="en-US" sz="500" dirty="0"/>
          </a:p>
          <a:p>
            <a:r>
              <a:rPr lang="en-US" sz="1600" dirty="0">
                <a:cs typeface="Calibri"/>
              </a:rPr>
              <a:t>(0,100)</a:t>
            </a:r>
          </a:p>
          <a:p>
            <a:r>
              <a:rPr lang="en-US" sz="1600" dirty="0">
                <a:ea typeface="+mn-lt"/>
                <a:cs typeface="+mn-lt"/>
              </a:rPr>
              <a:t>(100,0)</a:t>
            </a:r>
          </a:p>
          <a:p>
            <a:r>
              <a:rPr lang="en-US" sz="1600" dirty="0">
                <a:ea typeface="+mn-lt"/>
                <a:cs typeface="+mn-lt"/>
              </a:rPr>
              <a:t>(0,-100)</a:t>
            </a:r>
          </a:p>
          <a:p>
            <a:r>
              <a:rPr lang="en-US" sz="1600" dirty="0">
                <a:cs typeface="Calibri"/>
              </a:rPr>
              <a:t>(-100,0)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 txBox="1">
            <a:spLocks/>
          </p:cNvSpPr>
          <p:nvPr/>
        </p:nvSpPr>
        <p:spPr>
          <a:xfrm>
            <a:off x="3975681" y="628882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lvl="0">
              <a:defRPr lang="en-US"/>
            </a:defPPr>
            <a:lvl1pPr marL="0" lv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IPN-ESIT-Diseño de Mecanismos- Arellano Angelica </a:t>
            </a:r>
            <a:endParaRPr lang="en-US" dirty="0"/>
          </a:p>
        </p:txBody>
      </p:sp>
      <p:cxnSp>
        <p:nvCxnSpPr>
          <p:cNvPr id="12" name="Conector recto de flecha 11"/>
          <p:cNvCxnSpPr/>
          <p:nvPr/>
        </p:nvCxnSpPr>
        <p:spPr>
          <a:xfrm>
            <a:off x="2120653" y="1973414"/>
            <a:ext cx="3040432" cy="3134917"/>
          </a:xfrm>
          <a:prstGeom prst="straightConnector1">
            <a:avLst/>
          </a:prstGeom>
          <a:ln w="28575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130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pic>
        <p:nvPicPr>
          <p:cNvPr id="6" name="Marcador de contenido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0848" y="1786340"/>
            <a:ext cx="7735712" cy="435133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862195" y="727907"/>
            <a:ext cx="4865614" cy="646331"/>
          </a:xfrm>
          <a:prstGeom prst="rect">
            <a:avLst/>
          </a:prstGeom>
          <a:solidFill>
            <a:srgbClr val="FFCCFF"/>
          </a:solidFill>
          <a:ln>
            <a:solidFill>
              <a:srgbClr val="FFCCFF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smtClean="0"/>
              <a:t>Clase 24/02/23</a:t>
            </a:r>
          </a:p>
          <a:p>
            <a:r>
              <a:rPr lang="es-ES" dirty="0" smtClean="0"/>
              <a:t>Figuras y comandos de line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5681" y="6288825"/>
            <a:ext cx="4114800" cy="365125"/>
          </a:xfrm>
        </p:spPr>
        <p:txBody>
          <a:bodyPr/>
          <a:lstStyle/>
          <a:p>
            <a:r>
              <a:rPr lang="en-US" dirty="0"/>
              <a:t>IPN-ESIT-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 Arellano Angelica </a:t>
            </a:r>
            <a:endParaRPr lang="en-US" dirty="0"/>
          </a:p>
        </p:txBody>
      </p:sp>
      <p:pic>
        <p:nvPicPr>
          <p:cNvPr id="9" name="Imagen 8"/>
          <p:cNvPicPr/>
          <p:nvPr/>
        </p:nvPicPr>
        <p:blipFill rotWithShape="1">
          <a:blip r:embed="rId3"/>
          <a:srcRect l="116" t="4361" r="97199" b="88013"/>
          <a:stretch/>
        </p:blipFill>
        <p:spPr bwMode="auto">
          <a:xfrm>
            <a:off x="1272554" y="1441763"/>
            <a:ext cx="951899" cy="853922"/>
          </a:xfrm>
          <a:prstGeom prst="rect">
            <a:avLst/>
          </a:prstGeom>
          <a:ln w="57150">
            <a:solidFill>
              <a:srgbClr val="CC99FF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0" name="Conector recto de flecha 9"/>
          <p:cNvCxnSpPr/>
          <p:nvPr/>
        </p:nvCxnSpPr>
        <p:spPr>
          <a:xfrm>
            <a:off x="2224453" y="1868724"/>
            <a:ext cx="2989385" cy="1964722"/>
          </a:xfrm>
          <a:prstGeom prst="straightConnector1">
            <a:avLst/>
          </a:prstGeom>
          <a:ln w="28575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009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pic>
        <p:nvPicPr>
          <p:cNvPr id="6" name="Marcador de contenido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1307" y="1892737"/>
            <a:ext cx="7735712" cy="435133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811861" y="867103"/>
            <a:ext cx="4865614" cy="646331"/>
          </a:xfrm>
          <a:prstGeom prst="rect">
            <a:avLst/>
          </a:prstGeom>
          <a:solidFill>
            <a:srgbClr val="FFCCFF"/>
          </a:solidFill>
          <a:ln>
            <a:solidFill>
              <a:srgbClr val="FFCCFF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smtClean="0"/>
              <a:t>Clase 24/02/23</a:t>
            </a:r>
          </a:p>
          <a:p>
            <a:r>
              <a:rPr lang="es-ES" dirty="0"/>
              <a:t>D</a:t>
            </a:r>
            <a:r>
              <a:rPr lang="es-ES" dirty="0" smtClean="0"/>
              <a:t>imensiones  y comando </a:t>
            </a:r>
            <a:r>
              <a:rPr lang="es-ES" dirty="0" err="1" smtClean="0"/>
              <a:t>circle</a:t>
            </a:r>
            <a:r>
              <a:rPr lang="es-ES" dirty="0" smtClean="0"/>
              <a:t> 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5681" y="6288825"/>
            <a:ext cx="4114800" cy="365125"/>
          </a:xfrm>
        </p:spPr>
        <p:txBody>
          <a:bodyPr/>
          <a:lstStyle/>
          <a:p>
            <a:r>
              <a:rPr lang="en-US" dirty="0"/>
              <a:t>IPN-ESIT-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 Arellano Angelica </a:t>
            </a:r>
            <a:endParaRPr lang="en-US" dirty="0"/>
          </a:p>
        </p:txBody>
      </p:sp>
      <p:pic>
        <p:nvPicPr>
          <p:cNvPr id="9" name="Imagen 8"/>
          <p:cNvPicPr/>
          <p:nvPr/>
        </p:nvPicPr>
        <p:blipFill rotWithShape="1">
          <a:blip r:embed="rId3"/>
          <a:srcRect r="87105" b="62857"/>
          <a:stretch/>
        </p:blipFill>
        <p:spPr bwMode="auto">
          <a:xfrm>
            <a:off x="766713" y="557869"/>
            <a:ext cx="2020449" cy="2132577"/>
          </a:xfrm>
          <a:prstGeom prst="rect">
            <a:avLst/>
          </a:prstGeom>
          <a:ln w="76200">
            <a:solidFill>
              <a:srgbClr val="CC99FF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0" name="Conector recto de flecha 9"/>
          <p:cNvCxnSpPr/>
          <p:nvPr/>
        </p:nvCxnSpPr>
        <p:spPr>
          <a:xfrm>
            <a:off x="2540977" y="1354015"/>
            <a:ext cx="1529861" cy="3077308"/>
          </a:xfrm>
          <a:prstGeom prst="straightConnector1">
            <a:avLst/>
          </a:prstGeom>
          <a:ln w="28575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/>
          <p:nvPr/>
        </p:nvCxnSpPr>
        <p:spPr>
          <a:xfrm>
            <a:off x="2248169" y="1513434"/>
            <a:ext cx="1855177" cy="2785928"/>
          </a:xfrm>
          <a:prstGeom prst="straightConnector1">
            <a:avLst/>
          </a:prstGeom>
          <a:ln w="28575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/>
          <p:nvPr/>
        </p:nvCxnSpPr>
        <p:spPr>
          <a:xfrm>
            <a:off x="2369235" y="2323643"/>
            <a:ext cx="4181034" cy="1674897"/>
          </a:xfrm>
          <a:prstGeom prst="straightConnector1">
            <a:avLst/>
          </a:prstGeom>
          <a:ln w="28575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511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pic>
        <p:nvPicPr>
          <p:cNvPr id="6" name="Marcador de contenido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1307" y="1875959"/>
            <a:ext cx="7735712" cy="435133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811861" y="867103"/>
            <a:ext cx="4865614" cy="646331"/>
          </a:xfrm>
          <a:prstGeom prst="rect">
            <a:avLst/>
          </a:prstGeom>
          <a:solidFill>
            <a:srgbClr val="FFCCFF"/>
          </a:solidFill>
          <a:ln>
            <a:solidFill>
              <a:srgbClr val="FFCCFF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smtClean="0"/>
              <a:t>Clase 24/02/23</a:t>
            </a:r>
          </a:p>
          <a:p>
            <a:r>
              <a:rPr lang="es-ES" dirty="0" smtClean="0"/>
              <a:t>Código en notepad para aplicarlo en AutoCAD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479CFD-ECD7-F9EB-16CC-C05938C8B245}"/>
              </a:ext>
            </a:extLst>
          </p:cNvPr>
          <p:cNvSpPr txBox="1"/>
          <p:nvPr/>
        </p:nvSpPr>
        <p:spPr>
          <a:xfrm>
            <a:off x="3371979" y="125037"/>
            <a:ext cx="2844263" cy="1569660"/>
          </a:xfrm>
          <a:prstGeom prst="rect">
            <a:avLst/>
          </a:prstGeom>
          <a:solidFill>
            <a:srgbClr val="FFCCFF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err="1">
                <a:cs typeface="Calibri"/>
              </a:rPr>
              <a:t>Continuas</a:t>
            </a:r>
          </a:p>
          <a:p>
            <a:pPr algn="l"/>
            <a:r>
              <a:rPr lang="en-US" sz="1600">
                <a:cs typeface="Calibri"/>
              </a:rPr>
              <a:t>(0,0)</a:t>
            </a:r>
            <a:endParaRPr lang="en-US" sz="500"/>
          </a:p>
          <a:p>
            <a:r>
              <a:rPr lang="en-US" sz="1600">
                <a:cs typeface="Calibri"/>
              </a:rPr>
              <a:t>(0,100)</a:t>
            </a:r>
          </a:p>
          <a:p>
            <a:r>
              <a:rPr lang="en-US" sz="1600">
                <a:ea typeface="+mn-lt"/>
                <a:cs typeface="+mn-lt"/>
              </a:rPr>
              <a:t>(100,0)</a:t>
            </a:r>
          </a:p>
          <a:p>
            <a:r>
              <a:rPr lang="en-US" sz="1600">
                <a:ea typeface="+mn-lt"/>
                <a:cs typeface="+mn-lt"/>
              </a:rPr>
              <a:t>(0,-100)</a:t>
            </a:r>
          </a:p>
          <a:p>
            <a:r>
              <a:rPr lang="en-US" sz="1600">
                <a:cs typeface="Calibri"/>
              </a:rPr>
              <a:t>(-100,0)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5681" y="6288825"/>
            <a:ext cx="4114800" cy="365125"/>
          </a:xfrm>
        </p:spPr>
        <p:txBody>
          <a:bodyPr/>
          <a:lstStyle/>
          <a:p>
            <a:r>
              <a:rPr lang="en-US" dirty="0"/>
              <a:t>IPN-ESIT-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 Arellano Angelica </a:t>
            </a:r>
            <a:endParaRPr lang="en-US" dirty="0"/>
          </a:p>
        </p:txBody>
      </p:sp>
      <p:cxnSp>
        <p:nvCxnSpPr>
          <p:cNvPr id="10" name="Conector recto de flecha 9"/>
          <p:cNvCxnSpPr/>
          <p:nvPr/>
        </p:nvCxnSpPr>
        <p:spPr>
          <a:xfrm>
            <a:off x="4237892" y="4642338"/>
            <a:ext cx="1608993" cy="1222131"/>
          </a:xfrm>
          <a:prstGeom prst="straightConnector1">
            <a:avLst/>
          </a:prstGeom>
          <a:ln w="28575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883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pic>
        <p:nvPicPr>
          <p:cNvPr id="6" name="Marcador de contenido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761527" y="535602"/>
            <a:ext cx="4865614" cy="1200329"/>
          </a:xfrm>
          <a:prstGeom prst="rect">
            <a:avLst/>
          </a:prstGeom>
          <a:solidFill>
            <a:srgbClr val="FFCCFF"/>
          </a:solidFill>
          <a:ln>
            <a:solidFill>
              <a:srgbClr val="FFCCFF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smtClean="0"/>
              <a:t>Clase 24/02/23</a:t>
            </a:r>
          </a:p>
          <a:p>
            <a:r>
              <a:rPr lang="es-ES" dirty="0" smtClean="0"/>
              <a:t>Código en notepad para aplicarlo en AutoCAD CODIGO LIBRE</a:t>
            </a:r>
          </a:p>
          <a:p>
            <a:endParaRPr lang="es-ES" dirty="0" smtClean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5681" y="6288825"/>
            <a:ext cx="4114800" cy="365125"/>
          </a:xfrm>
        </p:spPr>
        <p:txBody>
          <a:bodyPr/>
          <a:lstStyle/>
          <a:p>
            <a:r>
              <a:rPr lang="en-US" dirty="0"/>
              <a:t>IPN-ESIT-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 Arellano Angelica </a:t>
            </a:r>
            <a:endParaRPr lang="en-US" dirty="0"/>
          </a:p>
        </p:txBody>
      </p:sp>
      <p:cxnSp>
        <p:nvCxnSpPr>
          <p:cNvPr id="9" name="Conector recto de flecha 8"/>
          <p:cNvCxnSpPr/>
          <p:nvPr/>
        </p:nvCxnSpPr>
        <p:spPr>
          <a:xfrm>
            <a:off x="4519246" y="4519246"/>
            <a:ext cx="1301262" cy="1257300"/>
          </a:xfrm>
          <a:prstGeom prst="straightConnector1">
            <a:avLst/>
          </a:prstGeom>
          <a:ln w="28575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033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pic>
        <p:nvPicPr>
          <p:cNvPr id="6" name="Marcador de contenido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828639" y="722908"/>
            <a:ext cx="4865614" cy="923330"/>
          </a:xfrm>
          <a:prstGeom prst="rect">
            <a:avLst/>
          </a:prstGeom>
          <a:solidFill>
            <a:srgbClr val="FFCCFF"/>
          </a:solidFill>
          <a:ln>
            <a:solidFill>
              <a:srgbClr val="FFCCFF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smtClean="0"/>
              <a:t>Clase 24/02/23</a:t>
            </a:r>
          </a:p>
          <a:p>
            <a:r>
              <a:rPr lang="es-ES" dirty="0" smtClean="0"/>
              <a:t>Código en notepad para aplicarlo en AutoCAD</a:t>
            </a:r>
          </a:p>
          <a:p>
            <a:r>
              <a:rPr lang="es-ES" dirty="0" smtClean="0"/>
              <a:t>APLICAR ESTO A REALIZACIOON DE TELA 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5681" y="6288825"/>
            <a:ext cx="4114800" cy="365125"/>
          </a:xfrm>
        </p:spPr>
        <p:txBody>
          <a:bodyPr/>
          <a:lstStyle/>
          <a:p>
            <a:r>
              <a:rPr lang="en-US" dirty="0"/>
              <a:t>IPN-ESIT-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 Arellano Angelica </a:t>
            </a:r>
            <a:endParaRPr lang="en-US" dirty="0"/>
          </a:p>
        </p:txBody>
      </p:sp>
      <p:cxnSp>
        <p:nvCxnSpPr>
          <p:cNvPr id="9" name="Conector recto de flecha 8"/>
          <p:cNvCxnSpPr/>
          <p:nvPr/>
        </p:nvCxnSpPr>
        <p:spPr>
          <a:xfrm flipH="1">
            <a:off x="5926015" y="4484077"/>
            <a:ext cx="1441940" cy="1345223"/>
          </a:xfrm>
          <a:prstGeom prst="straightConnector1">
            <a:avLst/>
          </a:prstGeom>
          <a:ln w="28575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931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6828639" y="722908"/>
            <a:ext cx="4865614" cy="923330"/>
          </a:xfrm>
          <a:prstGeom prst="rect">
            <a:avLst/>
          </a:prstGeom>
          <a:solidFill>
            <a:srgbClr val="CC99FF"/>
          </a:solidFill>
          <a:ln>
            <a:solidFill>
              <a:srgbClr val="CC99FF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smtClean="0"/>
              <a:t>Clase 01/03/23</a:t>
            </a:r>
          </a:p>
          <a:p>
            <a:r>
              <a:rPr lang="es-ES" dirty="0" smtClean="0"/>
              <a:t>Código en notepad para aplicarlo en AutoCAD</a:t>
            </a:r>
          </a:p>
          <a:p>
            <a:r>
              <a:rPr lang="es-ES" dirty="0" smtClean="0"/>
              <a:t>APLICAR ESTO A REALIZACIOON DE TELA </a:t>
            </a:r>
          </a:p>
        </p:txBody>
      </p:sp>
      <p:pic>
        <p:nvPicPr>
          <p:cNvPr id="7" name="Marcador de contenido 6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5681" y="6288825"/>
            <a:ext cx="4114800" cy="365125"/>
          </a:xfrm>
        </p:spPr>
        <p:txBody>
          <a:bodyPr/>
          <a:lstStyle/>
          <a:p>
            <a:r>
              <a:rPr lang="en-US" dirty="0"/>
              <a:t>IPN-ESIT-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 Arellano Angelica </a:t>
            </a:r>
            <a:endParaRPr lang="en-US" dirty="0"/>
          </a:p>
        </p:txBody>
      </p:sp>
      <p:pic>
        <p:nvPicPr>
          <p:cNvPr id="9" name="Marcador de contenido 6"/>
          <p:cNvPicPr>
            <a:picLocks/>
          </p:cNvPicPr>
          <p:nvPr/>
        </p:nvPicPr>
        <p:blipFill rotWithShape="1">
          <a:blip r:embed="rId2"/>
          <a:srcRect l="3097" t="34558" r="68488" b="25030"/>
          <a:stretch/>
        </p:blipFill>
        <p:spPr>
          <a:xfrm>
            <a:off x="2488222" y="3332285"/>
            <a:ext cx="2198077" cy="1758462"/>
          </a:xfrm>
          <a:prstGeom prst="rect">
            <a:avLst/>
          </a:prstGeom>
          <a:ln w="76200">
            <a:solidFill>
              <a:srgbClr val="CC99FF"/>
            </a:solidFill>
          </a:ln>
        </p:spPr>
      </p:pic>
      <p:cxnSp>
        <p:nvCxnSpPr>
          <p:cNvPr id="10" name="Conector recto de flecha 9"/>
          <p:cNvCxnSpPr/>
          <p:nvPr/>
        </p:nvCxnSpPr>
        <p:spPr>
          <a:xfrm>
            <a:off x="4686299" y="5117125"/>
            <a:ext cx="694593" cy="551042"/>
          </a:xfrm>
          <a:prstGeom prst="straightConnector1">
            <a:avLst/>
          </a:prstGeom>
          <a:ln w="28575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951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pic>
        <p:nvPicPr>
          <p:cNvPr id="6" name="Marcador de contenido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602137" y="722908"/>
            <a:ext cx="4865614" cy="923330"/>
          </a:xfrm>
          <a:prstGeom prst="rect">
            <a:avLst/>
          </a:prstGeom>
          <a:solidFill>
            <a:srgbClr val="CC99FF"/>
          </a:solidFill>
          <a:ln>
            <a:solidFill>
              <a:srgbClr val="CC99FF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smtClean="0"/>
              <a:t>Clase 01/03/23</a:t>
            </a:r>
          </a:p>
          <a:p>
            <a:r>
              <a:rPr lang="es-ES" dirty="0" smtClean="0"/>
              <a:t>Código en notepad para aplicarlo en AutoCAD</a:t>
            </a:r>
          </a:p>
          <a:p>
            <a:r>
              <a:rPr lang="es-ES" dirty="0" smtClean="0"/>
              <a:t>APLICAR ESTO A REALIZACIOON DE TELA 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5681" y="6288825"/>
            <a:ext cx="4114800" cy="365125"/>
          </a:xfrm>
        </p:spPr>
        <p:txBody>
          <a:bodyPr/>
          <a:lstStyle/>
          <a:p>
            <a:r>
              <a:rPr lang="en-US" dirty="0"/>
              <a:t>IPN-ESIT-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 Arellano Angelica </a:t>
            </a:r>
            <a:endParaRPr lang="en-US" dirty="0"/>
          </a:p>
        </p:txBody>
      </p:sp>
      <p:pic>
        <p:nvPicPr>
          <p:cNvPr id="9" name="Marcador de contenido 5"/>
          <p:cNvPicPr>
            <a:picLocks/>
          </p:cNvPicPr>
          <p:nvPr/>
        </p:nvPicPr>
        <p:blipFill rotWithShape="1">
          <a:blip r:embed="rId2"/>
          <a:srcRect l="27192" t="4653" r="69170" b="88275"/>
          <a:stretch/>
        </p:blipFill>
        <p:spPr>
          <a:xfrm>
            <a:off x="905607" y="503169"/>
            <a:ext cx="1204547" cy="1362808"/>
          </a:xfrm>
          <a:prstGeom prst="rect">
            <a:avLst/>
          </a:prstGeom>
          <a:ln w="76200">
            <a:solidFill>
              <a:srgbClr val="CC99FF"/>
            </a:solidFill>
          </a:ln>
        </p:spPr>
      </p:pic>
      <p:cxnSp>
        <p:nvCxnSpPr>
          <p:cNvPr id="10" name="Conector recto de flecha 9"/>
          <p:cNvCxnSpPr/>
          <p:nvPr/>
        </p:nvCxnSpPr>
        <p:spPr>
          <a:xfrm>
            <a:off x="2038597" y="1713763"/>
            <a:ext cx="3201618" cy="1811952"/>
          </a:xfrm>
          <a:prstGeom prst="straightConnector1">
            <a:avLst/>
          </a:prstGeom>
          <a:ln w="28575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Marcador de contenido 6"/>
          <p:cNvPicPr>
            <a:picLocks/>
          </p:cNvPicPr>
          <p:nvPr/>
        </p:nvPicPr>
        <p:blipFill rotWithShape="1">
          <a:blip r:embed="rId3"/>
          <a:srcRect l="3097" t="34558" r="68488" b="25030"/>
          <a:stretch/>
        </p:blipFill>
        <p:spPr>
          <a:xfrm>
            <a:off x="641838" y="4229100"/>
            <a:ext cx="2198077" cy="1758462"/>
          </a:xfrm>
          <a:prstGeom prst="rect">
            <a:avLst/>
          </a:prstGeom>
          <a:ln w="76200">
            <a:solidFill>
              <a:srgbClr val="CC99FF"/>
            </a:solidFill>
          </a:ln>
        </p:spPr>
      </p:pic>
      <p:cxnSp>
        <p:nvCxnSpPr>
          <p:cNvPr id="12" name="Conector recto de flecha 11"/>
          <p:cNvCxnSpPr/>
          <p:nvPr/>
        </p:nvCxnSpPr>
        <p:spPr>
          <a:xfrm>
            <a:off x="2825412" y="4544398"/>
            <a:ext cx="3207669" cy="1196979"/>
          </a:xfrm>
          <a:prstGeom prst="straightConnector1">
            <a:avLst/>
          </a:prstGeom>
          <a:ln w="28575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551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C6380-36BE-7546-D5A0-FEC44588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>
                <a:solidFill>
                  <a:srgbClr val="CCCCFF"/>
                </a:solidFill>
                <a:latin typeface="Cooper Black" panose="0208090404030B020404" pitchFamily="18" charset="0"/>
                <a:cs typeface="Calibri Light"/>
              </a:rPr>
              <a:t>Trabajo colaborativo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61C451-DC51-F9D8-DF24-3B828DED1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5369"/>
            <a:ext cx="10515600" cy="4351338"/>
          </a:xfrm>
          <a:ln>
            <a:solidFill>
              <a:srgbClr val="CCCCFF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2400" dirty="0" err="1">
                <a:latin typeface="Dutch801 Rm BT" panose="02020603060505020304" pitchFamily="18" charset="0"/>
                <a:cs typeface="Calibri"/>
              </a:rPr>
              <a:t>Es</a:t>
            </a:r>
            <a:r>
              <a:rPr lang="en-US" sz="2400" dirty="0">
                <a:latin typeface="Dutch801 Rm BT" panose="02020603060505020304" pitchFamily="18" charset="0"/>
                <a:cs typeface="Calibri"/>
              </a:rPr>
              <a:t> un </a:t>
            </a:r>
            <a:r>
              <a:rPr lang="en-US" sz="2400" dirty="0" err="1">
                <a:latin typeface="Dutch801 Rm BT" panose="02020603060505020304" pitchFamily="18" charset="0"/>
                <a:cs typeface="Calibri"/>
              </a:rPr>
              <a:t>grupo</a:t>
            </a:r>
            <a:r>
              <a:rPr lang="en-US" sz="2400" dirty="0">
                <a:latin typeface="Dutch801 Rm BT" panose="02020603060505020304" pitchFamily="18" charset="0"/>
                <a:cs typeface="Calibri"/>
              </a:rPr>
              <a:t> de personas que </a:t>
            </a:r>
            <a:r>
              <a:rPr lang="en-US" sz="2400" dirty="0" err="1">
                <a:latin typeface="Dutch801 Rm BT" panose="02020603060505020304" pitchFamily="18" charset="0"/>
                <a:cs typeface="Calibri"/>
              </a:rPr>
              <a:t>intervienen</a:t>
            </a:r>
            <a:r>
              <a:rPr lang="en-US" sz="2400" dirty="0"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2400" dirty="0" err="1">
                <a:latin typeface="Dutch801 Rm BT" panose="02020603060505020304" pitchFamily="18" charset="0"/>
                <a:cs typeface="Calibri"/>
              </a:rPr>
              <a:t>aportando</a:t>
            </a:r>
            <a:r>
              <a:rPr lang="en-US" sz="2400" dirty="0"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2400" dirty="0" err="1">
                <a:latin typeface="Dutch801 Rm BT" panose="02020603060505020304" pitchFamily="18" charset="0"/>
                <a:cs typeface="Calibri"/>
              </a:rPr>
              <a:t>sus</a:t>
            </a:r>
            <a:r>
              <a:rPr lang="en-US" sz="2400" dirty="0">
                <a:latin typeface="Dutch801 Rm BT" panose="02020603060505020304" pitchFamily="18" charset="0"/>
                <a:cs typeface="Calibri"/>
              </a:rPr>
              <a:t> ideas y </a:t>
            </a:r>
            <a:r>
              <a:rPr lang="en-US" sz="2400" dirty="0" err="1">
                <a:latin typeface="Dutch801 Rm BT" panose="02020603060505020304" pitchFamily="18" charset="0"/>
                <a:cs typeface="Calibri"/>
              </a:rPr>
              <a:t>conocimientos</a:t>
            </a:r>
            <a:r>
              <a:rPr lang="en-US" sz="2400" dirty="0">
                <a:latin typeface="Dutch801 Rm BT" panose="02020603060505020304" pitchFamily="18" charset="0"/>
                <a:cs typeface="Calibri"/>
              </a:rPr>
              <a:t>, con el </a:t>
            </a:r>
            <a:r>
              <a:rPr lang="en-US" sz="2400" dirty="0" err="1">
                <a:latin typeface="Dutch801 Rm BT" panose="02020603060505020304" pitchFamily="18" charset="0"/>
                <a:cs typeface="Calibri"/>
              </a:rPr>
              <a:t>objetivo</a:t>
            </a:r>
            <a:r>
              <a:rPr lang="en-US" sz="2400" dirty="0">
                <a:latin typeface="Dutch801 Rm BT" panose="02020603060505020304" pitchFamily="18" charset="0"/>
                <a:cs typeface="Calibri"/>
              </a:rPr>
              <a:t> de </a:t>
            </a:r>
            <a:r>
              <a:rPr lang="en-US" sz="2400" dirty="0" err="1">
                <a:latin typeface="Dutch801 Rm BT" panose="02020603060505020304" pitchFamily="18" charset="0"/>
                <a:cs typeface="Calibri"/>
              </a:rPr>
              <a:t>lograr</a:t>
            </a:r>
            <a:r>
              <a:rPr lang="en-US" sz="2400" dirty="0"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2400" dirty="0" err="1">
                <a:latin typeface="Dutch801 Rm BT" panose="02020603060505020304" pitchFamily="18" charset="0"/>
                <a:cs typeface="Calibri"/>
              </a:rPr>
              <a:t>una</a:t>
            </a:r>
            <a:r>
              <a:rPr lang="en-US" sz="2400" dirty="0">
                <a:latin typeface="Dutch801 Rm BT" panose="02020603060505020304" pitchFamily="18" charset="0"/>
                <a:cs typeface="Calibri"/>
              </a:rPr>
              <a:t> meta, </a:t>
            </a:r>
            <a:r>
              <a:rPr lang="en-US" sz="2400" dirty="0" err="1">
                <a:latin typeface="Dutch801 Rm BT" panose="02020603060505020304" pitchFamily="18" charset="0"/>
                <a:ea typeface="+mn-lt"/>
                <a:cs typeface="+mn-lt"/>
              </a:rPr>
              <a:t>desarollando</a:t>
            </a:r>
            <a:r>
              <a:rPr lang="en-US" sz="2400" dirty="0">
                <a:latin typeface="Dutch801 Rm BT" panose="02020603060505020304" pitchFamily="18" charset="0"/>
                <a:cs typeface="Calibri"/>
              </a:rPr>
              <a:t> </a:t>
            </a:r>
            <a:r>
              <a:rPr lang="en-US" sz="2400" dirty="0" err="1">
                <a:latin typeface="Dutch801 Rm BT" panose="02020603060505020304" pitchFamily="18" charset="0"/>
                <a:cs typeface="Calibri"/>
              </a:rPr>
              <a:t>una</a:t>
            </a:r>
            <a:r>
              <a:rPr lang="en-US" sz="2400" dirty="0"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2400" dirty="0" err="1">
                <a:latin typeface="Dutch801 Rm BT" panose="02020603060505020304" pitchFamily="18" charset="0"/>
                <a:cs typeface="Calibri"/>
              </a:rPr>
              <a:t>actividad</a:t>
            </a:r>
            <a:r>
              <a:rPr lang="en-US" sz="2400" dirty="0">
                <a:latin typeface="Dutch801 Rm BT" panose="02020603060505020304" pitchFamily="18" charset="0"/>
                <a:cs typeface="Calibri"/>
              </a:rPr>
              <a:t>  </a:t>
            </a:r>
            <a:r>
              <a:rPr lang="en-US" sz="2400" dirty="0" err="1">
                <a:latin typeface="Dutch801 Rm BT" panose="02020603060505020304" pitchFamily="18" charset="0"/>
                <a:cs typeface="Calibri"/>
              </a:rPr>
              <a:t>en</a:t>
            </a:r>
            <a:r>
              <a:rPr lang="en-US" sz="2400" dirty="0">
                <a:latin typeface="Dutch801 Rm BT" panose="02020603060505020304" pitchFamily="18" charset="0"/>
                <a:cs typeface="Calibri"/>
              </a:rPr>
              <a:t> la </a:t>
            </a:r>
            <a:r>
              <a:rPr lang="en-US" sz="2400" dirty="0" err="1">
                <a:latin typeface="Dutch801 Rm BT" panose="02020603060505020304" pitchFamily="18" charset="0"/>
                <a:cs typeface="Calibri"/>
              </a:rPr>
              <a:t>cual</a:t>
            </a:r>
            <a:r>
              <a:rPr lang="en-US" sz="2400" dirty="0"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2400" dirty="0" err="1">
                <a:latin typeface="Dutch801 Rm BT" panose="02020603060505020304" pitchFamily="18" charset="0"/>
                <a:cs typeface="Calibri"/>
              </a:rPr>
              <a:t>existe</a:t>
            </a:r>
            <a:r>
              <a:rPr lang="en-US" sz="2400" dirty="0">
                <a:latin typeface="Dutch801 Rm BT" panose="02020603060505020304" pitchFamily="18" charset="0"/>
                <a:cs typeface="Calibri"/>
              </a:rPr>
              <a:t> la </a:t>
            </a:r>
            <a:r>
              <a:rPr lang="en-US" sz="2400" dirty="0" err="1">
                <a:latin typeface="Dutch801 Rm BT" panose="02020603060505020304" pitchFamily="18" charset="0"/>
                <a:cs typeface="Calibri"/>
              </a:rPr>
              <a:t>coordinacion</a:t>
            </a:r>
            <a:r>
              <a:rPr lang="en-US" sz="2400" dirty="0">
                <a:latin typeface="Dutch801 Rm BT" panose="02020603060505020304" pitchFamily="18" charset="0"/>
                <a:cs typeface="Calibri"/>
              </a:rPr>
              <a:t>, la</a:t>
            </a:r>
            <a:r>
              <a:rPr lang="en-US" sz="2400" dirty="0">
                <a:latin typeface="Dutch801 Rm BT" panose="02020603060505020304" pitchFamily="18" charset="0"/>
                <a:ea typeface="+mn-lt"/>
                <a:cs typeface="+mn-lt"/>
              </a:rPr>
              <a:t> </a:t>
            </a:r>
            <a:r>
              <a:rPr lang="en-US" sz="2400" dirty="0" err="1">
                <a:latin typeface="Dutch801 Rm BT" panose="02020603060505020304" pitchFamily="18" charset="0"/>
                <a:ea typeface="+mn-lt"/>
                <a:cs typeface="+mn-lt"/>
              </a:rPr>
              <a:t>aportacion</a:t>
            </a:r>
            <a:r>
              <a:rPr lang="en-US" sz="2400" dirty="0">
                <a:latin typeface="Dutch801 Rm BT" panose="02020603060505020304" pitchFamily="18" charset="0"/>
                <a:ea typeface="+mn-lt"/>
                <a:cs typeface="+mn-lt"/>
              </a:rPr>
              <a:t> de ideas y </a:t>
            </a:r>
            <a:r>
              <a:rPr lang="en-US" sz="2400" dirty="0" err="1">
                <a:latin typeface="Dutch801 Rm BT" panose="02020603060505020304" pitchFamily="18" charset="0"/>
                <a:ea typeface="+mn-lt"/>
                <a:cs typeface="+mn-lt"/>
              </a:rPr>
              <a:t>conocimientos</a:t>
            </a:r>
            <a:r>
              <a:rPr lang="en-US" sz="2400" dirty="0">
                <a:latin typeface="Dutch801 Rm BT" panose="02020603060505020304" pitchFamily="18" charset="0"/>
                <a:ea typeface="+mn-lt"/>
                <a:cs typeface="+mn-lt"/>
              </a:rPr>
              <a:t> </a:t>
            </a:r>
            <a:r>
              <a:rPr lang="en-US" sz="2400" dirty="0" err="1">
                <a:latin typeface="Dutch801 Rm BT" panose="02020603060505020304" pitchFamily="18" charset="0"/>
                <a:ea typeface="+mn-lt"/>
                <a:cs typeface="+mn-lt"/>
              </a:rPr>
              <a:t>desde</a:t>
            </a:r>
            <a:r>
              <a:rPr lang="en-US" sz="2400" dirty="0">
                <a:latin typeface="Dutch801 Rm BT" panose="02020603060505020304" pitchFamily="18" charset="0"/>
                <a:ea typeface="+mn-lt"/>
                <a:cs typeface="+mn-lt"/>
              </a:rPr>
              <a:t> </a:t>
            </a:r>
            <a:r>
              <a:rPr lang="en-US" sz="2400" dirty="0" err="1">
                <a:latin typeface="Dutch801 Rm BT" panose="02020603060505020304" pitchFamily="18" charset="0"/>
                <a:ea typeface="+mn-lt"/>
                <a:cs typeface="+mn-lt"/>
              </a:rPr>
              <a:t>su</a:t>
            </a:r>
            <a:r>
              <a:rPr lang="en-US" sz="2400" dirty="0">
                <a:latin typeface="Dutch801 Rm BT" panose="02020603060505020304" pitchFamily="18" charset="0"/>
                <a:ea typeface="+mn-lt"/>
                <a:cs typeface="+mn-lt"/>
              </a:rPr>
              <a:t> </a:t>
            </a:r>
            <a:r>
              <a:rPr lang="en-US" sz="2400" dirty="0" err="1">
                <a:latin typeface="Dutch801 Rm BT" panose="02020603060505020304" pitchFamily="18" charset="0"/>
                <a:ea typeface="+mn-lt"/>
                <a:cs typeface="+mn-lt"/>
              </a:rPr>
              <a:t>propia</a:t>
            </a:r>
            <a:r>
              <a:rPr lang="en-US" sz="2400" dirty="0">
                <a:latin typeface="Dutch801 Rm BT" panose="02020603060505020304" pitchFamily="18" charset="0"/>
                <a:ea typeface="+mn-lt"/>
                <a:cs typeface="+mn-lt"/>
              </a:rPr>
              <a:t> </a:t>
            </a:r>
            <a:r>
              <a:rPr lang="en-US" sz="2400" dirty="0" err="1">
                <a:latin typeface="Dutch801 Rm BT" panose="02020603060505020304" pitchFamily="18" charset="0"/>
                <a:ea typeface="+mn-lt"/>
                <a:cs typeface="+mn-lt"/>
              </a:rPr>
              <a:t>experiencia</a:t>
            </a:r>
            <a:r>
              <a:rPr lang="en-US" sz="2400" dirty="0">
                <a:latin typeface="Dutch801 Rm BT" panose="02020603060505020304" pitchFamily="18" charset="0"/>
                <a:ea typeface="+mn-lt"/>
                <a:cs typeface="+mn-lt"/>
              </a:rPr>
              <a:t>, </a:t>
            </a:r>
            <a:r>
              <a:rPr lang="en-US" sz="2400" dirty="0" err="1">
                <a:latin typeface="Dutch801 Rm BT" panose="02020603060505020304" pitchFamily="18" charset="0"/>
                <a:ea typeface="+mn-lt"/>
                <a:cs typeface="+mn-lt"/>
              </a:rPr>
              <a:t>asi</a:t>
            </a:r>
            <a:r>
              <a:rPr lang="en-US" sz="2400" dirty="0">
                <a:latin typeface="Dutch801 Rm BT" panose="02020603060505020304" pitchFamily="18" charset="0"/>
                <a:ea typeface="+mn-lt"/>
                <a:cs typeface="+mn-lt"/>
              </a:rPr>
              <a:t> </a:t>
            </a:r>
            <a:r>
              <a:rPr lang="en-US" sz="2400" dirty="0" err="1">
                <a:latin typeface="Dutch801 Rm BT" panose="02020603060505020304" pitchFamily="18" charset="0"/>
                <a:ea typeface="+mn-lt"/>
                <a:cs typeface="+mn-lt"/>
              </a:rPr>
              <a:t>como</a:t>
            </a:r>
            <a:r>
              <a:rPr lang="en-US" sz="2400" dirty="0">
                <a:latin typeface="Dutch801 Rm BT" panose="02020603060505020304" pitchFamily="18" charset="0"/>
                <a:ea typeface="+mn-lt"/>
                <a:cs typeface="+mn-lt"/>
              </a:rPr>
              <a:t> un </a:t>
            </a:r>
            <a:r>
              <a:rPr lang="en-US" sz="2400" dirty="0" err="1">
                <a:latin typeface="Dutch801 Rm BT" panose="02020603060505020304" pitchFamily="18" charset="0"/>
                <a:ea typeface="+mn-lt"/>
                <a:cs typeface="+mn-lt"/>
              </a:rPr>
              <a:t>aprendizaje</a:t>
            </a:r>
            <a:r>
              <a:rPr lang="en-US" sz="2400" dirty="0">
                <a:latin typeface="Dutch801 Rm BT" panose="02020603060505020304" pitchFamily="18" charset="0"/>
                <a:ea typeface="+mn-lt"/>
                <a:cs typeface="+mn-lt"/>
              </a:rPr>
              <a:t> </a:t>
            </a:r>
            <a:r>
              <a:rPr lang="en-US" sz="2400" dirty="0" err="1">
                <a:latin typeface="Dutch801 Rm BT" panose="02020603060505020304" pitchFamily="18" charset="0"/>
                <a:ea typeface="+mn-lt"/>
                <a:cs typeface="+mn-lt"/>
              </a:rPr>
              <a:t>tecnico</a:t>
            </a:r>
            <a:r>
              <a:rPr lang="en-US" sz="2400" dirty="0">
                <a:latin typeface="Dutch801 Rm BT" panose="02020603060505020304" pitchFamily="18" charset="0"/>
                <a:ea typeface="+mn-lt"/>
                <a:cs typeface="+mn-lt"/>
              </a:rPr>
              <a:t>. </a:t>
            </a:r>
            <a:endParaRPr lang="en-US" sz="2400" dirty="0" smtClean="0">
              <a:latin typeface="Dutch801 Rm BT" panose="02020603060505020304" pitchFamily="18" charset="0"/>
              <a:ea typeface="+mn-lt"/>
              <a:cs typeface="+mn-lt"/>
            </a:endParaRPr>
          </a:p>
          <a:p>
            <a:pPr algn="just"/>
            <a:r>
              <a:rPr lang="en-US" sz="2400" dirty="0" smtClean="0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Sin </a:t>
            </a:r>
            <a:r>
              <a:rPr lang="en-US" sz="2400" dirty="0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embargo </a:t>
            </a:r>
            <a:r>
              <a:rPr lang="en-US" sz="2400" dirty="0" err="1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tiende</a:t>
            </a:r>
            <a:r>
              <a:rPr lang="en-US" sz="2400" dirty="0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 a </a:t>
            </a:r>
            <a:r>
              <a:rPr lang="en-US" sz="2400" dirty="0" err="1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ser</a:t>
            </a:r>
            <a:r>
              <a:rPr lang="en-US" sz="2400" dirty="0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2400" dirty="0" err="1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dificil</a:t>
            </a:r>
            <a:r>
              <a:rPr lang="en-US" sz="2400" dirty="0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2400" dirty="0" err="1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porque</a:t>
            </a:r>
            <a:r>
              <a:rPr lang="en-US" sz="2400" dirty="0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 se </a:t>
            </a:r>
            <a:r>
              <a:rPr lang="en-US" sz="2400" dirty="0" err="1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requiere</a:t>
            </a:r>
            <a:r>
              <a:rPr lang="en-US" sz="2400" dirty="0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 un gran </a:t>
            </a:r>
            <a:r>
              <a:rPr lang="en-US" sz="2400" dirty="0" err="1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compromiso</a:t>
            </a:r>
            <a:r>
              <a:rPr lang="en-US" sz="2400" dirty="0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 con </a:t>
            </a:r>
            <a:r>
              <a:rPr lang="en-US" sz="2400" dirty="0" err="1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los</a:t>
            </a:r>
            <a:r>
              <a:rPr lang="en-US" sz="2400" dirty="0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 objetivos a alcanzar </a:t>
            </a:r>
            <a:r>
              <a:rPr lang="en-US" sz="2400" dirty="0" err="1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por</a:t>
            </a:r>
            <a:r>
              <a:rPr lang="en-US" sz="2400" dirty="0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 parte de </a:t>
            </a:r>
            <a:r>
              <a:rPr lang="en-US" sz="2400" dirty="0" err="1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todo</a:t>
            </a:r>
            <a:r>
              <a:rPr lang="en-US" sz="2400" dirty="0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 el </a:t>
            </a:r>
            <a:r>
              <a:rPr lang="en-US" sz="2400" dirty="0" err="1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equipo</a:t>
            </a:r>
            <a:r>
              <a:rPr lang="en-US" sz="2400" dirty="0">
                <a:solidFill>
                  <a:srgbClr val="CCCCFF"/>
                </a:solidFill>
                <a:latin typeface="Dutch801 Rm BT" panose="02020603060505020304" pitchFamily="18" charset="0"/>
                <a:cs typeface="Calibri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D9290E-7F7E-51DA-8567-E64D2D3B1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5681" y="6288825"/>
            <a:ext cx="4114800" cy="365125"/>
          </a:xfrm>
        </p:spPr>
        <p:txBody>
          <a:bodyPr/>
          <a:lstStyle/>
          <a:p>
            <a:r>
              <a:rPr lang="en-US" dirty="0"/>
              <a:t>IPN-ESIT-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 Arellano Angelica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943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pic>
        <p:nvPicPr>
          <p:cNvPr id="6" name="Marcador de contenido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8714" y="1700093"/>
            <a:ext cx="7735712" cy="435133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602137" y="722908"/>
            <a:ext cx="4865614" cy="923330"/>
          </a:xfrm>
          <a:prstGeom prst="rect">
            <a:avLst/>
          </a:prstGeom>
          <a:solidFill>
            <a:srgbClr val="CC99FF"/>
          </a:solidFill>
          <a:ln>
            <a:solidFill>
              <a:srgbClr val="CC99FF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smtClean="0"/>
              <a:t>Clase 01/03/23</a:t>
            </a:r>
          </a:p>
          <a:p>
            <a:r>
              <a:rPr lang="es-ES" dirty="0" smtClean="0"/>
              <a:t>Comandos de ARC y la forma de ocuparlos en diversas situaciones.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5681" y="6288825"/>
            <a:ext cx="4114800" cy="365125"/>
          </a:xfrm>
        </p:spPr>
        <p:txBody>
          <a:bodyPr/>
          <a:lstStyle/>
          <a:p>
            <a:r>
              <a:rPr lang="en-US" dirty="0"/>
              <a:t>IPN-ESIT-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 Arellano Angelica </a:t>
            </a:r>
            <a:endParaRPr lang="en-US" dirty="0"/>
          </a:p>
        </p:txBody>
      </p:sp>
      <p:cxnSp>
        <p:nvCxnSpPr>
          <p:cNvPr id="10" name="Conector recto de flecha 9"/>
          <p:cNvCxnSpPr/>
          <p:nvPr/>
        </p:nvCxnSpPr>
        <p:spPr>
          <a:xfrm>
            <a:off x="2113620" y="530575"/>
            <a:ext cx="2183909" cy="2353607"/>
          </a:xfrm>
          <a:prstGeom prst="straightConnector1">
            <a:avLst/>
          </a:prstGeom>
          <a:ln w="28575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/>
          <p:nvPr/>
        </p:nvCxnSpPr>
        <p:spPr>
          <a:xfrm>
            <a:off x="2113620" y="1077513"/>
            <a:ext cx="1963576" cy="1924202"/>
          </a:xfrm>
          <a:prstGeom prst="straightConnector1">
            <a:avLst/>
          </a:prstGeom>
          <a:ln w="28575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/>
          <p:nvPr/>
        </p:nvCxnSpPr>
        <p:spPr>
          <a:xfrm>
            <a:off x="1824829" y="1276317"/>
            <a:ext cx="2107583" cy="2072161"/>
          </a:xfrm>
          <a:prstGeom prst="straightConnector1">
            <a:avLst/>
          </a:prstGeom>
          <a:ln w="28575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/>
          <p:nvPr/>
        </p:nvCxnSpPr>
        <p:spPr>
          <a:xfrm>
            <a:off x="2113620" y="2080970"/>
            <a:ext cx="2417488" cy="1321363"/>
          </a:xfrm>
          <a:prstGeom prst="straightConnector1">
            <a:avLst/>
          </a:prstGeom>
          <a:ln w="28575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/>
          <p:nvPr/>
        </p:nvCxnSpPr>
        <p:spPr>
          <a:xfrm>
            <a:off x="2082570" y="2646861"/>
            <a:ext cx="2519403" cy="1041974"/>
          </a:xfrm>
          <a:prstGeom prst="straightConnector1">
            <a:avLst/>
          </a:prstGeom>
          <a:ln w="28575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n 24"/>
          <p:cNvPicPr/>
          <p:nvPr/>
        </p:nvPicPr>
        <p:blipFill rotWithShape="1">
          <a:blip r:embed="rId3"/>
          <a:srcRect l="7097" t="10663" r="84504" b="45609"/>
          <a:stretch/>
        </p:blipFill>
        <p:spPr bwMode="auto">
          <a:xfrm>
            <a:off x="594754" y="386941"/>
            <a:ext cx="1448001" cy="3894913"/>
          </a:xfrm>
          <a:prstGeom prst="rect">
            <a:avLst/>
          </a:prstGeom>
          <a:ln w="76200">
            <a:solidFill>
              <a:srgbClr val="CC99FF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1" name="Conector recto de flecha 30"/>
          <p:cNvCxnSpPr/>
          <p:nvPr/>
        </p:nvCxnSpPr>
        <p:spPr>
          <a:xfrm>
            <a:off x="2082570" y="3082986"/>
            <a:ext cx="3236776" cy="792776"/>
          </a:xfrm>
          <a:prstGeom prst="straightConnector1">
            <a:avLst/>
          </a:prstGeom>
          <a:ln w="28575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/>
          <p:cNvCxnSpPr/>
          <p:nvPr/>
        </p:nvCxnSpPr>
        <p:spPr>
          <a:xfrm flipV="1">
            <a:off x="2073805" y="3506762"/>
            <a:ext cx="4528332" cy="319347"/>
          </a:xfrm>
          <a:prstGeom prst="straightConnector1">
            <a:avLst/>
          </a:prstGeom>
          <a:ln w="28575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553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pic>
        <p:nvPicPr>
          <p:cNvPr id="6" name="Marcador de contenido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602137" y="722908"/>
            <a:ext cx="4865614" cy="923330"/>
          </a:xfrm>
          <a:prstGeom prst="rect">
            <a:avLst/>
          </a:prstGeom>
          <a:solidFill>
            <a:srgbClr val="CC99FF"/>
          </a:solidFill>
          <a:ln>
            <a:solidFill>
              <a:srgbClr val="CC99FF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smtClean="0"/>
              <a:t>Clase 01/03/23</a:t>
            </a:r>
          </a:p>
          <a:p>
            <a:r>
              <a:rPr lang="es-ES" dirty="0" smtClean="0"/>
              <a:t>Comandos de ARC aplicados en un dibujo de tela de punto. (Ocupando </a:t>
            </a:r>
            <a:r>
              <a:rPr lang="es-ES" dirty="0" err="1" smtClean="0"/>
              <a:t>Arc</a:t>
            </a:r>
            <a:r>
              <a:rPr lang="es-ES" dirty="0" smtClean="0"/>
              <a:t> y line)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5681" y="6288825"/>
            <a:ext cx="4114800" cy="365125"/>
          </a:xfrm>
        </p:spPr>
        <p:txBody>
          <a:bodyPr/>
          <a:lstStyle/>
          <a:p>
            <a:r>
              <a:rPr lang="en-US" dirty="0"/>
              <a:t>IPN-ESIT-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 Arellano Angelica </a:t>
            </a:r>
            <a:endParaRPr lang="en-US" dirty="0"/>
          </a:p>
        </p:txBody>
      </p:sp>
      <p:pic>
        <p:nvPicPr>
          <p:cNvPr id="9" name="Imagen 8"/>
          <p:cNvPicPr/>
          <p:nvPr/>
        </p:nvPicPr>
        <p:blipFill rotWithShape="1">
          <a:blip r:embed="rId3"/>
          <a:srcRect l="7097" t="10663" r="84504" b="45609"/>
          <a:stretch/>
        </p:blipFill>
        <p:spPr bwMode="auto">
          <a:xfrm>
            <a:off x="998269" y="494645"/>
            <a:ext cx="1428408" cy="1861693"/>
          </a:xfrm>
          <a:prstGeom prst="rect">
            <a:avLst/>
          </a:prstGeom>
          <a:ln w="76200">
            <a:solidFill>
              <a:srgbClr val="CC99FF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1" name="Conector recto de flecha 10"/>
          <p:cNvCxnSpPr/>
          <p:nvPr/>
        </p:nvCxnSpPr>
        <p:spPr>
          <a:xfrm>
            <a:off x="2488223" y="1151792"/>
            <a:ext cx="2549769" cy="1696916"/>
          </a:xfrm>
          <a:prstGeom prst="straightConnector1">
            <a:avLst/>
          </a:prstGeom>
          <a:ln w="762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/>
          <p:cNvPicPr/>
          <p:nvPr/>
        </p:nvPicPr>
        <p:blipFill rotWithShape="1">
          <a:blip r:embed="rId4"/>
          <a:srcRect l="116" t="4361" r="97199" b="88013"/>
          <a:stretch/>
        </p:blipFill>
        <p:spPr bwMode="auto">
          <a:xfrm>
            <a:off x="859316" y="4113732"/>
            <a:ext cx="951899" cy="853922"/>
          </a:xfrm>
          <a:prstGeom prst="rect">
            <a:avLst/>
          </a:prstGeom>
          <a:ln w="57150">
            <a:solidFill>
              <a:srgbClr val="CC99FF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3" name="Conector recto de flecha 12"/>
          <p:cNvCxnSpPr/>
          <p:nvPr/>
        </p:nvCxnSpPr>
        <p:spPr>
          <a:xfrm>
            <a:off x="1712473" y="4113732"/>
            <a:ext cx="3167258" cy="426961"/>
          </a:xfrm>
          <a:prstGeom prst="straightConnector1">
            <a:avLst/>
          </a:prstGeom>
          <a:ln w="762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847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pic>
        <p:nvPicPr>
          <p:cNvPr id="6" name="Marcador de contenido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602137" y="722908"/>
            <a:ext cx="4865614" cy="92333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smtClean="0"/>
              <a:t>Clase 03/03/23</a:t>
            </a:r>
          </a:p>
          <a:p>
            <a:r>
              <a:rPr lang="es-ES" dirty="0" smtClean="0"/>
              <a:t>Comandos de rectángulo , polígono y elíptico.</a:t>
            </a:r>
          </a:p>
          <a:p>
            <a:r>
              <a:rPr lang="es-ES" dirty="0" err="1" smtClean="0"/>
              <a:t>Hatch</a:t>
            </a:r>
            <a:r>
              <a:rPr lang="es-ES" dirty="0" smtClean="0"/>
              <a:t> </a:t>
            </a:r>
          </a:p>
        </p:txBody>
      </p:sp>
      <p:pic>
        <p:nvPicPr>
          <p:cNvPr id="8" name="Imagen 7"/>
          <p:cNvPicPr/>
          <p:nvPr/>
        </p:nvPicPr>
        <p:blipFill rotWithShape="1">
          <a:blip r:embed="rId3"/>
          <a:srcRect l="8499" t="4622" r="82207" b="81873"/>
          <a:stretch/>
        </p:blipFill>
        <p:spPr bwMode="auto">
          <a:xfrm>
            <a:off x="1149032" y="915015"/>
            <a:ext cx="1734845" cy="1364835"/>
          </a:xfrm>
          <a:prstGeom prst="rect">
            <a:avLst/>
          </a:prstGeom>
          <a:ln w="76200">
            <a:solidFill>
              <a:srgbClr val="CC99FF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n 8"/>
          <p:cNvPicPr/>
          <p:nvPr/>
        </p:nvPicPr>
        <p:blipFill rotWithShape="1">
          <a:blip r:embed="rId4"/>
          <a:srcRect l="9197" t="8175" r="84105" b="77606"/>
          <a:stretch/>
        </p:blipFill>
        <p:spPr bwMode="auto">
          <a:xfrm>
            <a:off x="4479891" y="1369239"/>
            <a:ext cx="1582690" cy="1233777"/>
          </a:xfrm>
          <a:prstGeom prst="rect">
            <a:avLst/>
          </a:prstGeom>
          <a:ln w="76200">
            <a:solidFill>
              <a:srgbClr val="CC99FF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1" name="Conector recto de flecha 10"/>
          <p:cNvCxnSpPr/>
          <p:nvPr/>
        </p:nvCxnSpPr>
        <p:spPr>
          <a:xfrm>
            <a:off x="2883877" y="2279850"/>
            <a:ext cx="1079112" cy="1193112"/>
          </a:xfrm>
          <a:prstGeom prst="straightConnector1">
            <a:avLst/>
          </a:prstGeom>
          <a:ln w="762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/>
          <p:nvPr/>
        </p:nvCxnSpPr>
        <p:spPr>
          <a:xfrm flipH="1">
            <a:off x="4479891" y="2603016"/>
            <a:ext cx="895560" cy="1670046"/>
          </a:xfrm>
          <a:prstGeom prst="straightConnector1">
            <a:avLst/>
          </a:prstGeom>
          <a:ln w="762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15"/>
          <p:cNvPicPr/>
          <p:nvPr/>
        </p:nvPicPr>
        <p:blipFill rotWithShape="1">
          <a:blip r:embed="rId5"/>
          <a:srcRect l="9096" t="11374" r="84306" b="76006"/>
          <a:stretch/>
        </p:blipFill>
        <p:spPr bwMode="auto">
          <a:xfrm>
            <a:off x="609538" y="4001294"/>
            <a:ext cx="1078988" cy="867288"/>
          </a:xfrm>
          <a:prstGeom prst="rect">
            <a:avLst/>
          </a:prstGeom>
          <a:ln w="76200">
            <a:solidFill>
              <a:srgbClr val="CC99FF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7" name="Conector recto de flecha 16"/>
          <p:cNvCxnSpPr>
            <a:stCxn id="16" idx="3"/>
          </p:cNvCxnSpPr>
          <p:nvPr/>
        </p:nvCxnSpPr>
        <p:spPr>
          <a:xfrm>
            <a:off x="1688526" y="4434938"/>
            <a:ext cx="1652551" cy="93100"/>
          </a:xfrm>
          <a:prstGeom prst="straightConnector1">
            <a:avLst/>
          </a:prstGeom>
          <a:ln w="762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5681" y="6288825"/>
            <a:ext cx="4114800" cy="365125"/>
          </a:xfrm>
        </p:spPr>
        <p:txBody>
          <a:bodyPr/>
          <a:lstStyle/>
          <a:p>
            <a:r>
              <a:rPr lang="en-US" dirty="0"/>
              <a:t>IPN-ESIT-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 Arellano Angelica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184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pic>
        <p:nvPicPr>
          <p:cNvPr id="6" name="Marcador de contenido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602137" y="722908"/>
            <a:ext cx="4865614" cy="92333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smtClean="0"/>
              <a:t>Clase 03/03/23</a:t>
            </a:r>
          </a:p>
          <a:p>
            <a:r>
              <a:rPr lang="es-ES" dirty="0" smtClean="0"/>
              <a:t>Comandos de rectángulo , polígono y elíptico.</a:t>
            </a:r>
          </a:p>
          <a:p>
            <a:r>
              <a:rPr lang="es-ES" dirty="0" err="1" smtClean="0"/>
              <a:t>Hatch</a:t>
            </a:r>
            <a:r>
              <a:rPr lang="es-ES" dirty="0" smtClean="0"/>
              <a:t>, gradiente.</a:t>
            </a:r>
          </a:p>
        </p:txBody>
      </p:sp>
      <p:pic>
        <p:nvPicPr>
          <p:cNvPr id="8" name="Imagen 7"/>
          <p:cNvPicPr/>
          <p:nvPr/>
        </p:nvPicPr>
        <p:blipFill rotWithShape="1">
          <a:blip r:embed="rId3"/>
          <a:srcRect l="9096" t="11374" r="84306" b="76006"/>
          <a:stretch/>
        </p:blipFill>
        <p:spPr bwMode="auto">
          <a:xfrm>
            <a:off x="609538" y="4001294"/>
            <a:ext cx="1078988" cy="867288"/>
          </a:xfrm>
          <a:prstGeom prst="rect">
            <a:avLst/>
          </a:prstGeom>
          <a:ln w="76200">
            <a:solidFill>
              <a:srgbClr val="CC99FF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9" name="Conector recto de flecha 8"/>
          <p:cNvCxnSpPr/>
          <p:nvPr/>
        </p:nvCxnSpPr>
        <p:spPr>
          <a:xfrm flipV="1">
            <a:off x="1688526" y="4360985"/>
            <a:ext cx="4386959" cy="73953"/>
          </a:xfrm>
          <a:prstGeom prst="straightConnector1">
            <a:avLst/>
          </a:prstGeom>
          <a:ln w="762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/>
          <p:cNvPicPr/>
          <p:nvPr/>
        </p:nvPicPr>
        <p:blipFill rotWithShape="1">
          <a:blip r:embed="rId4"/>
          <a:srcRect l="9197" t="8175" r="84105" b="77606"/>
          <a:stretch/>
        </p:blipFill>
        <p:spPr bwMode="auto">
          <a:xfrm>
            <a:off x="4513310" y="502154"/>
            <a:ext cx="1582690" cy="1233777"/>
          </a:xfrm>
          <a:prstGeom prst="rect">
            <a:avLst/>
          </a:prstGeom>
          <a:ln w="76200">
            <a:solidFill>
              <a:srgbClr val="CC99FF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n 11"/>
          <p:cNvPicPr/>
          <p:nvPr/>
        </p:nvPicPr>
        <p:blipFill rotWithShape="1">
          <a:blip r:embed="rId5"/>
          <a:srcRect l="8499" t="4622" r="82207" b="81873"/>
          <a:stretch/>
        </p:blipFill>
        <p:spPr bwMode="auto">
          <a:xfrm>
            <a:off x="1149032" y="915015"/>
            <a:ext cx="1734845" cy="1364835"/>
          </a:xfrm>
          <a:prstGeom prst="rect">
            <a:avLst/>
          </a:prstGeom>
          <a:ln w="76200">
            <a:solidFill>
              <a:srgbClr val="CC99FF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3" name="Conector recto de flecha 12"/>
          <p:cNvCxnSpPr/>
          <p:nvPr/>
        </p:nvCxnSpPr>
        <p:spPr>
          <a:xfrm>
            <a:off x="2816872" y="2316827"/>
            <a:ext cx="4076297" cy="1261642"/>
          </a:xfrm>
          <a:prstGeom prst="straightConnector1">
            <a:avLst/>
          </a:prstGeom>
          <a:ln w="762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/>
          <p:nvPr/>
        </p:nvCxnSpPr>
        <p:spPr>
          <a:xfrm>
            <a:off x="5073162" y="1735931"/>
            <a:ext cx="1336430" cy="2662030"/>
          </a:xfrm>
          <a:prstGeom prst="straightConnector1">
            <a:avLst/>
          </a:prstGeom>
          <a:ln w="762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5681" y="6288825"/>
            <a:ext cx="4114800" cy="365125"/>
          </a:xfrm>
        </p:spPr>
        <p:txBody>
          <a:bodyPr/>
          <a:lstStyle/>
          <a:p>
            <a:r>
              <a:rPr lang="en-US" dirty="0"/>
              <a:t>IPN-ESIT-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 Arellano Angelica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763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pic>
        <p:nvPicPr>
          <p:cNvPr id="6" name="Marcador de contenido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602137" y="722908"/>
            <a:ext cx="4865614" cy="646331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smtClean="0"/>
              <a:t>Clase 03/03/23</a:t>
            </a:r>
          </a:p>
          <a:p>
            <a:r>
              <a:rPr lang="es-ES" dirty="0" smtClean="0"/>
              <a:t>Comandos </a:t>
            </a:r>
            <a:r>
              <a:rPr lang="es-ES" dirty="0" err="1" smtClean="0"/>
              <a:t>modify</a:t>
            </a:r>
            <a:r>
              <a:rPr lang="es-ES" dirty="0"/>
              <a:t> </a:t>
            </a:r>
            <a:r>
              <a:rPr lang="es-ES" dirty="0" smtClean="0"/>
              <a:t>para hacer casas y duplicar.</a:t>
            </a:r>
          </a:p>
        </p:txBody>
      </p:sp>
      <p:pic>
        <p:nvPicPr>
          <p:cNvPr id="8" name="Imagen 7"/>
          <p:cNvPicPr/>
          <p:nvPr/>
        </p:nvPicPr>
        <p:blipFill rotWithShape="1">
          <a:blip r:embed="rId3"/>
          <a:srcRect l="11695" t="4088" r="75008" b="87381"/>
          <a:stretch/>
        </p:blipFill>
        <p:spPr bwMode="auto">
          <a:xfrm>
            <a:off x="2453054" y="792420"/>
            <a:ext cx="2019837" cy="943512"/>
          </a:xfrm>
          <a:prstGeom prst="rect">
            <a:avLst/>
          </a:prstGeom>
          <a:ln w="76200">
            <a:solidFill>
              <a:srgbClr val="CC99FF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9" name="Conector recto de flecha 8"/>
          <p:cNvCxnSpPr/>
          <p:nvPr/>
        </p:nvCxnSpPr>
        <p:spPr>
          <a:xfrm>
            <a:off x="3516923" y="1369239"/>
            <a:ext cx="2277208" cy="2974161"/>
          </a:xfrm>
          <a:prstGeom prst="straightConnector1">
            <a:avLst/>
          </a:prstGeom>
          <a:ln w="1905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/>
          <p:nvPr/>
        </p:nvCxnSpPr>
        <p:spPr>
          <a:xfrm>
            <a:off x="3200400" y="1565031"/>
            <a:ext cx="703385" cy="1943100"/>
          </a:xfrm>
          <a:prstGeom prst="straightConnector1">
            <a:avLst/>
          </a:prstGeom>
          <a:ln w="1905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/>
          <p:nvPr/>
        </p:nvCxnSpPr>
        <p:spPr>
          <a:xfrm>
            <a:off x="2866292" y="1341201"/>
            <a:ext cx="1172308" cy="3317908"/>
          </a:xfrm>
          <a:prstGeom prst="straightConnector1">
            <a:avLst/>
          </a:prstGeom>
          <a:ln w="1905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n 18"/>
          <p:cNvPicPr/>
          <p:nvPr/>
        </p:nvPicPr>
        <p:blipFill rotWithShape="1">
          <a:blip r:embed="rId4"/>
          <a:srcRect l="19576" t="12322" r="73249" b="76651"/>
          <a:stretch/>
        </p:blipFill>
        <p:spPr bwMode="auto">
          <a:xfrm>
            <a:off x="9363808" y="2536581"/>
            <a:ext cx="1451974" cy="971550"/>
          </a:xfrm>
          <a:prstGeom prst="rect">
            <a:avLst/>
          </a:prstGeom>
          <a:ln w="76200">
            <a:solidFill>
              <a:srgbClr val="CC99FF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20" name="Conector recto de flecha 19"/>
          <p:cNvCxnSpPr/>
          <p:nvPr/>
        </p:nvCxnSpPr>
        <p:spPr>
          <a:xfrm flipH="1">
            <a:off x="7095393" y="2734408"/>
            <a:ext cx="2268415" cy="545123"/>
          </a:xfrm>
          <a:prstGeom prst="straightConnector1">
            <a:avLst/>
          </a:prstGeom>
          <a:ln w="1905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5681" y="6288825"/>
            <a:ext cx="4114800" cy="365125"/>
          </a:xfrm>
        </p:spPr>
        <p:txBody>
          <a:bodyPr/>
          <a:lstStyle/>
          <a:p>
            <a:r>
              <a:rPr lang="en-US" dirty="0"/>
              <a:t>IPN-ESIT-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 Arellano Angelica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285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pic>
        <p:nvPicPr>
          <p:cNvPr id="6" name="Marcador de contenido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pic>
        <p:nvPicPr>
          <p:cNvPr id="7" name="Imagen 6"/>
          <p:cNvPicPr/>
          <p:nvPr/>
        </p:nvPicPr>
        <p:blipFill rotWithShape="1">
          <a:blip r:embed="rId3"/>
          <a:srcRect l="19576" t="12322" r="73249" b="76651"/>
          <a:stretch/>
        </p:blipFill>
        <p:spPr bwMode="auto">
          <a:xfrm>
            <a:off x="3965331" y="630420"/>
            <a:ext cx="1881553" cy="1105511"/>
          </a:xfrm>
          <a:prstGeom prst="rect">
            <a:avLst/>
          </a:prstGeom>
          <a:ln w="76200">
            <a:solidFill>
              <a:srgbClr val="CC99FF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n 7"/>
          <p:cNvPicPr/>
          <p:nvPr/>
        </p:nvPicPr>
        <p:blipFill rotWithShape="1">
          <a:blip r:embed="rId4"/>
          <a:srcRect l="11695" t="4088" r="75008" b="87381"/>
          <a:stretch/>
        </p:blipFill>
        <p:spPr bwMode="auto">
          <a:xfrm>
            <a:off x="896816" y="630420"/>
            <a:ext cx="2019837" cy="943512"/>
          </a:xfrm>
          <a:prstGeom prst="rect">
            <a:avLst/>
          </a:prstGeom>
          <a:ln w="76200">
            <a:solidFill>
              <a:srgbClr val="CC99FF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6951247" y="860009"/>
            <a:ext cx="4865614" cy="646331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smtClean="0"/>
              <a:t>Clase 03/03/23</a:t>
            </a:r>
          </a:p>
          <a:p>
            <a:r>
              <a:rPr lang="es-ES" dirty="0" smtClean="0"/>
              <a:t>Comandos </a:t>
            </a:r>
            <a:r>
              <a:rPr lang="es-ES" dirty="0" err="1" smtClean="0"/>
              <a:t>modify</a:t>
            </a:r>
            <a:r>
              <a:rPr lang="es-ES" dirty="0"/>
              <a:t> </a:t>
            </a:r>
            <a:r>
              <a:rPr lang="es-ES" dirty="0" smtClean="0"/>
              <a:t>para hacer casas y duplicar.</a:t>
            </a:r>
          </a:p>
        </p:txBody>
      </p:sp>
      <p:cxnSp>
        <p:nvCxnSpPr>
          <p:cNvPr id="10" name="Conector recto de flecha 9"/>
          <p:cNvCxnSpPr/>
          <p:nvPr/>
        </p:nvCxnSpPr>
        <p:spPr>
          <a:xfrm>
            <a:off x="2365131" y="1178169"/>
            <a:ext cx="1767254" cy="3288323"/>
          </a:xfrm>
          <a:prstGeom prst="straightConnector1">
            <a:avLst/>
          </a:prstGeom>
          <a:ln w="1905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>
            <a:off x="5280866" y="1506340"/>
            <a:ext cx="1023219" cy="3215129"/>
          </a:xfrm>
          <a:prstGeom prst="straightConnector1">
            <a:avLst/>
          </a:prstGeom>
          <a:ln w="1905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5681" y="6288825"/>
            <a:ext cx="4114800" cy="365125"/>
          </a:xfrm>
        </p:spPr>
        <p:txBody>
          <a:bodyPr/>
          <a:lstStyle/>
          <a:p>
            <a:r>
              <a:rPr lang="en-US" dirty="0"/>
              <a:t>IPN-ESIT-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 Arellano Angelica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651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IPN-ESIT-</a:t>
            </a:r>
            <a:r>
              <a:rPr lang="en-US" dirty="0" err="1" smtClean="0"/>
              <a:t>Diseño</a:t>
            </a:r>
            <a:r>
              <a:rPr lang="en-US" dirty="0" smtClean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-ARELLANO BACILIO ANGELICA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pic>
        <p:nvPicPr>
          <p:cNvPr id="6" name="Marcador de contenido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951247" y="860009"/>
            <a:ext cx="4865614" cy="92333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smtClean="0"/>
              <a:t>Clase 03/03/23</a:t>
            </a:r>
          </a:p>
          <a:p>
            <a:r>
              <a:rPr lang="es-ES" dirty="0" smtClean="0"/>
              <a:t>Realizar moldes de prendas con los comandos aprendidos.</a:t>
            </a:r>
          </a:p>
        </p:txBody>
      </p:sp>
      <p:pic>
        <p:nvPicPr>
          <p:cNvPr id="8" name="Imagen 7" descr="Camiseta T-shirt Unisex | Molde de camiseta masculina, Costurar camisas ...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1" t="9754" r="36048" b="4651"/>
          <a:stretch/>
        </p:blipFill>
        <p:spPr bwMode="auto">
          <a:xfrm rot="5400000">
            <a:off x="2751310" y="-457041"/>
            <a:ext cx="1343660" cy="3042285"/>
          </a:xfrm>
          <a:prstGeom prst="rect">
            <a:avLst/>
          </a:prstGeom>
          <a:noFill/>
          <a:ln w="76200">
            <a:solidFill>
              <a:srgbClr val="CC99FF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n 8" descr="Photos du groupe | Patron, Photos, Photos du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2" t="20910" r="5836"/>
          <a:stretch/>
        </p:blipFill>
        <p:spPr bwMode="auto">
          <a:xfrm rot="5400000">
            <a:off x="1730166" y="2609401"/>
            <a:ext cx="1844897" cy="3029878"/>
          </a:xfrm>
          <a:prstGeom prst="rect">
            <a:avLst/>
          </a:prstGeom>
          <a:noFill/>
          <a:ln w="76200">
            <a:solidFill>
              <a:srgbClr val="CC99FF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0" name="Conector recto de flecha 9"/>
          <p:cNvCxnSpPr/>
          <p:nvPr/>
        </p:nvCxnSpPr>
        <p:spPr>
          <a:xfrm>
            <a:off x="4913098" y="1735932"/>
            <a:ext cx="670017" cy="2871237"/>
          </a:xfrm>
          <a:prstGeom prst="straightConnector1">
            <a:avLst/>
          </a:prstGeom>
          <a:ln w="762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/>
          <p:nvPr/>
        </p:nvCxnSpPr>
        <p:spPr>
          <a:xfrm>
            <a:off x="4205317" y="3201891"/>
            <a:ext cx="2123342" cy="429332"/>
          </a:xfrm>
          <a:prstGeom prst="straightConnector1">
            <a:avLst/>
          </a:prstGeom>
          <a:ln w="762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0065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noFill/>
          <a:ln w="76200">
            <a:solidFill>
              <a:srgbClr val="6699FF"/>
            </a:solidFill>
          </a:ln>
        </p:spPr>
        <p:txBody>
          <a:bodyPr>
            <a:normAutofit/>
          </a:bodyPr>
          <a:lstStyle/>
          <a:p>
            <a:r>
              <a:rPr lang="es-MX" sz="13800" dirty="0" smtClean="0">
                <a:ln w="76200">
                  <a:solidFill>
                    <a:srgbClr val="6699FF"/>
                  </a:solidFill>
                </a:ln>
                <a:solidFill>
                  <a:srgbClr val="6699FF"/>
                </a:solidFill>
              </a:rPr>
              <a:t>2do PARCIAL</a:t>
            </a:r>
            <a:endParaRPr lang="es-MX" sz="13800" dirty="0">
              <a:ln w="76200">
                <a:solidFill>
                  <a:srgbClr val="6699FF"/>
                </a:solidFill>
              </a:ln>
              <a:solidFill>
                <a:srgbClr val="6699FF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76335" y="3968046"/>
            <a:ext cx="9144000" cy="1655762"/>
          </a:xfrm>
        </p:spPr>
        <p:txBody>
          <a:bodyPr>
            <a:noAutofit/>
          </a:bodyPr>
          <a:lstStyle/>
          <a:p>
            <a:r>
              <a:rPr lang="es-MX" sz="4000" dirty="0" smtClean="0">
                <a:ln w="38100">
                  <a:solidFill>
                    <a:srgbClr val="FFCCFF"/>
                  </a:solidFill>
                </a:ln>
                <a:solidFill>
                  <a:srgbClr val="FFCCFF"/>
                </a:solidFill>
              </a:rPr>
              <a:t>PRACTICAS </a:t>
            </a:r>
          </a:p>
          <a:p>
            <a:r>
              <a:rPr lang="es-MX" sz="4000" dirty="0" smtClean="0">
                <a:ln w="38100">
                  <a:solidFill>
                    <a:srgbClr val="FFCCFF"/>
                  </a:solidFill>
                </a:ln>
                <a:solidFill>
                  <a:srgbClr val="FFCCFF"/>
                </a:solidFill>
              </a:rPr>
              <a:t>10/03/23</a:t>
            </a:r>
            <a:r>
              <a:rPr lang="es-MX" sz="4000" dirty="0">
                <a:ln w="38100">
                  <a:solidFill>
                    <a:srgbClr val="FFCCFF"/>
                  </a:solidFill>
                </a:ln>
                <a:solidFill>
                  <a:srgbClr val="FFCCFF"/>
                </a:solidFill>
              </a:rPr>
              <a:t> </a:t>
            </a:r>
            <a:r>
              <a:rPr lang="es-MX" sz="4000" dirty="0" smtClean="0">
                <a:ln w="38100">
                  <a:solidFill>
                    <a:srgbClr val="FFCCFF"/>
                  </a:solidFill>
                </a:ln>
                <a:solidFill>
                  <a:srgbClr val="FFCCFF"/>
                </a:solidFill>
              </a:rPr>
              <a:t>- 22/03/03</a:t>
            </a:r>
            <a:endParaRPr lang="es-MX" sz="4000" dirty="0">
              <a:ln w="38100">
                <a:solidFill>
                  <a:srgbClr val="FFCCFF"/>
                </a:solidFill>
              </a:ln>
              <a:solidFill>
                <a:srgbClr val="FFCCFF"/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5681" y="6288825"/>
            <a:ext cx="4114800" cy="365125"/>
          </a:xfrm>
        </p:spPr>
        <p:txBody>
          <a:bodyPr/>
          <a:lstStyle/>
          <a:p>
            <a:r>
              <a:rPr lang="en-US" dirty="0"/>
              <a:t>IPN-ESIT-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 Arellano Angelica </a:t>
            </a:r>
            <a:endParaRPr lang="en-US" dirty="0"/>
          </a:p>
        </p:txBody>
      </p:sp>
      <p:pic>
        <p:nvPicPr>
          <p:cNvPr id="1026" name="Picture 2" descr="Imagen del monitor de la computadora kawaii | Vector Premium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90" b="92060" l="7668" r="98403">
                        <a14:foregroundMark x1="14058" y1="40076" x2="14377" y2="45747"/>
                        <a14:foregroundMark x1="19329" y1="29112" x2="20447" y2="27977"/>
                        <a14:foregroundMark x1="11821" y1="54442" x2="12620" y2="54253"/>
                        <a14:foregroundMark x1="18530" y1="60870" x2="19649" y2="60870"/>
                        <a14:foregroundMark x1="91693" y1="30813" x2="92173" y2="30057"/>
                        <a14:foregroundMark x1="77636" y1="52741" x2="78594" y2="521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221" y="2671973"/>
            <a:ext cx="4550898" cy="384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035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1" y="617052"/>
            <a:ext cx="5282682" cy="1193527"/>
          </a:xfrm>
          <a:ln w="76200">
            <a:solidFill>
              <a:srgbClr val="6699FF"/>
            </a:solidFill>
          </a:ln>
        </p:spPr>
        <p:txBody>
          <a:bodyPr/>
          <a:lstStyle/>
          <a:p>
            <a:r>
              <a:rPr lang="es-MX" dirty="0" smtClean="0">
                <a:ln w="76200">
                  <a:solidFill>
                    <a:srgbClr val="6699FF"/>
                  </a:solidFill>
                </a:ln>
                <a:solidFill>
                  <a:srgbClr val="6699FF"/>
                </a:solidFill>
              </a:rPr>
              <a:t>DISEÑO DE PROCESOS</a:t>
            </a:r>
            <a:endParaRPr lang="es-MX" dirty="0">
              <a:ln w="76200">
                <a:solidFill>
                  <a:srgbClr val="6699FF"/>
                </a:solidFill>
              </a:ln>
              <a:solidFill>
                <a:srgbClr val="6699FF"/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7" descr="Diagram&#10;&#10;Description automatically generated">
            <a:extLst>
              <a:ext uri="{FF2B5EF4-FFF2-40B4-BE49-F238E27FC236}">
                <a16:creationId xmlns:a16="http://schemas.microsoft.com/office/drawing/2014/main" id="{5EA82139-567B-A99B-EE0B-2BB32457D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39780"/>
            <a:ext cx="5970354" cy="3619844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5681" y="6288825"/>
            <a:ext cx="4114800" cy="365125"/>
          </a:xfrm>
        </p:spPr>
        <p:txBody>
          <a:bodyPr/>
          <a:lstStyle/>
          <a:p>
            <a:r>
              <a:rPr lang="en-US" dirty="0"/>
              <a:t>IPN-ESIT-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 Arellano Angelica </a:t>
            </a:r>
            <a:endParaRPr lang="en-US" dirty="0"/>
          </a:p>
        </p:txBody>
      </p:sp>
      <p:pic>
        <p:nvPicPr>
          <p:cNvPr id="9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99EB5527-B0FB-CC79-6B7F-8E46CB711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3203" y="546253"/>
            <a:ext cx="3893388" cy="552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0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1" y="617052"/>
            <a:ext cx="5282682" cy="1193527"/>
          </a:xfrm>
          <a:ln w="76200">
            <a:solidFill>
              <a:srgbClr val="6699FF"/>
            </a:solidFill>
          </a:ln>
        </p:spPr>
        <p:txBody>
          <a:bodyPr/>
          <a:lstStyle/>
          <a:p>
            <a:r>
              <a:rPr lang="es-MX" dirty="0" smtClean="0">
                <a:ln w="76200">
                  <a:solidFill>
                    <a:srgbClr val="6699FF"/>
                  </a:solidFill>
                </a:ln>
                <a:solidFill>
                  <a:srgbClr val="6699FF"/>
                </a:solidFill>
              </a:rPr>
              <a:t>TYPES OF DESIGN</a:t>
            </a:r>
            <a:endParaRPr lang="es-MX" dirty="0">
              <a:ln w="76200">
                <a:solidFill>
                  <a:srgbClr val="6699FF"/>
                </a:solidFill>
              </a:ln>
              <a:solidFill>
                <a:srgbClr val="6699FF"/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5681" y="6288825"/>
            <a:ext cx="4114800" cy="365125"/>
          </a:xfrm>
        </p:spPr>
        <p:txBody>
          <a:bodyPr/>
          <a:lstStyle/>
          <a:p>
            <a:r>
              <a:rPr lang="en-US" dirty="0"/>
              <a:t>IPN-ESIT-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 Arellano Angelica </a:t>
            </a:r>
            <a:endParaRPr lang="en-US" dirty="0"/>
          </a:p>
        </p:txBody>
      </p:sp>
      <p:sp>
        <p:nvSpPr>
          <p:cNvPr id="3" name="Rectángulo 2"/>
          <p:cNvSpPr/>
          <p:nvPr/>
        </p:nvSpPr>
        <p:spPr>
          <a:xfrm>
            <a:off x="-213050" y="2707752"/>
            <a:ext cx="4463144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b="1" dirty="0">
              <a:solidFill>
                <a:srgbClr val="6699FF"/>
              </a:solidFill>
              <a:cs typeface="Calibri"/>
            </a:endParaRPr>
          </a:p>
          <a:p>
            <a:pPr algn="ctr"/>
            <a:r>
              <a:rPr lang="en-US" sz="2800" dirty="0">
                <a:solidFill>
                  <a:srgbClr val="6699FF"/>
                </a:solidFill>
              </a:rPr>
              <a:t>Adaptive design</a:t>
            </a:r>
            <a:endParaRPr lang="en-US" sz="2800" dirty="0">
              <a:solidFill>
                <a:srgbClr val="6699FF"/>
              </a:solidFill>
              <a:cs typeface="Calibri"/>
            </a:endParaRPr>
          </a:p>
          <a:p>
            <a:pPr algn="ctr"/>
            <a:endParaRPr lang="en-US" sz="2800" dirty="0">
              <a:solidFill>
                <a:srgbClr val="6699FF"/>
              </a:solidFill>
              <a:cs typeface="Calibri"/>
            </a:endParaRPr>
          </a:p>
          <a:p>
            <a:pPr algn="ctr"/>
            <a:r>
              <a:rPr lang="en-US" sz="2800" dirty="0">
                <a:solidFill>
                  <a:srgbClr val="6699FF"/>
                </a:solidFill>
              </a:rPr>
              <a:t>Developmental design</a:t>
            </a:r>
          </a:p>
          <a:p>
            <a:pPr algn="ctr"/>
            <a:endParaRPr lang="en-US" sz="2800" dirty="0">
              <a:solidFill>
                <a:srgbClr val="6699FF"/>
              </a:solidFill>
              <a:cs typeface="Calibri"/>
            </a:endParaRPr>
          </a:p>
          <a:p>
            <a:pPr algn="ctr"/>
            <a:r>
              <a:rPr lang="en-US" sz="2800" dirty="0">
                <a:solidFill>
                  <a:srgbClr val="6699FF"/>
                </a:solidFill>
              </a:rPr>
              <a:t> New design</a:t>
            </a:r>
            <a:endParaRPr lang="en-US" sz="2800" dirty="0">
              <a:solidFill>
                <a:srgbClr val="6699FF"/>
              </a:solidFill>
              <a:cs typeface="Calibri" panose="020F0502020204030204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55ABDB-80D0-213A-76DD-8B11CA428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0094" y="1970777"/>
            <a:ext cx="7503367" cy="147395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endParaRPr lang="en-US" sz="1800" dirty="0">
              <a:ea typeface="+mn-lt"/>
              <a:cs typeface="+mn-lt"/>
            </a:endParaRPr>
          </a:p>
          <a:p>
            <a:r>
              <a:rPr lang="en-US" sz="1800" dirty="0">
                <a:ea typeface="+mn-lt"/>
                <a:cs typeface="+mn-lt"/>
              </a:rPr>
              <a:t>Based on existing design, standard products or systems are adopted for a new application </a:t>
            </a:r>
          </a:p>
          <a:p>
            <a:r>
              <a:rPr lang="en-US" sz="1800" dirty="0">
                <a:ea typeface="+mn-lt"/>
                <a:cs typeface="+mn-lt"/>
              </a:rPr>
              <a:t>Conveyor belts, control system of machines and mechanisms or haulage systems are some of the examples where existing design systems are adapted for a particular use</a:t>
            </a:r>
            <a:endParaRPr lang="en-US" sz="1800" dirty="0">
              <a:cs typeface="Calibri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2635F5A-8B8E-C071-E757-DE3A4EE63243}"/>
              </a:ext>
            </a:extLst>
          </p:cNvPr>
          <p:cNvSpPr txBox="1">
            <a:spLocks/>
          </p:cNvSpPr>
          <p:nvPr/>
        </p:nvSpPr>
        <p:spPr>
          <a:xfrm>
            <a:off x="4250094" y="3278859"/>
            <a:ext cx="10515600" cy="16216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>
              <a:ea typeface="+mn-lt"/>
              <a:cs typeface="+mn-lt"/>
            </a:endParaRPr>
          </a:p>
          <a:p>
            <a:r>
              <a:rPr lang="en-US" sz="1800" dirty="0" smtClean="0">
                <a:ea typeface="+mn-lt"/>
                <a:cs typeface="+mn-lt"/>
              </a:rPr>
              <a:t>Starting with an existing design, finally a modified design is obtained </a:t>
            </a:r>
          </a:p>
          <a:p>
            <a:r>
              <a:rPr lang="en-US" sz="1800" dirty="0" smtClean="0">
                <a:ea typeface="+mn-lt"/>
                <a:cs typeface="+mn-lt"/>
              </a:rPr>
              <a:t> A new model of a car is a typical example of a developmental design</a:t>
            </a:r>
            <a:endParaRPr lang="en-US" sz="1800" dirty="0">
              <a:cs typeface="Calibri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F569D47-64B5-4C1B-59E0-32232EC6A76A}"/>
              </a:ext>
            </a:extLst>
          </p:cNvPr>
          <p:cNvSpPr txBox="1">
            <a:spLocks/>
          </p:cNvSpPr>
          <p:nvPr/>
        </p:nvSpPr>
        <p:spPr>
          <a:xfrm>
            <a:off x="4250094" y="4785024"/>
            <a:ext cx="7493258" cy="13732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smtClean="0">
                <a:ea typeface="+mn-lt"/>
                <a:cs typeface="+mn-lt"/>
              </a:rPr>
              <a:t>This type of design is an entirely new one but based on existing scientific principles </a:t>
            </a:r>
          </a:p>
          <a:p>
            <a:r>
              <a:rPr lang="en-US" sz="1600" smtClean="0">
                <a:ea typeface="+mn-lt"/>
                <a:cs typeface="+mn-lt"/>
              </a:rPr>
              <a:t>No scientific invention is involved but requires creative thinking to solve a problem</a:t>
            </a:r>
          </a:p>
          <a:p>
            <a:r>
              <a:rPr lang="en-US" sz="1600" smtClean="0">
                <a:ea typeface="+mn-lt"/>
                <a:cs typeface="+mn-lt"/>
              </a:rPr>
              <a:t>Examples of this type of design may include designing a small vehicle for transportation of men or material on board a ship or in a desert</a:t>
            </a:r>
            <a:endParaRPr lang="en-US" sz="1600" dirty="0">
              <a:cs typeface="Calibri"/>
            </a:endParaRPr>
          </a:p>
        </p:txBody>
      </p:sp>
      <p:cxnSp>
        <p:nvCxnSpPr>
          <p:cNvPr id="13" name="Conector recto de flecha 12"/>
          <p:cNvCxnSpPr/>
          <p:nvPr/>
        </p:nvCxnSpPr>
        <p:spPr>
          <a:xfrm flipV="1">
            <a:off x="3303037" y="3118662"/>
            <a:ext cx="947057" cy="160197"/>
          </a:xfrm>
          <a:prstGeom prst="straightConnector1">
            <a:avLst/>
          </a:prstGeom>
          <a:ln w="38100">
            <a:solidFill>
              <a:srgbClr val="66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>
            <a:endCxn id="11" idx="1"/>
          </p:cNvCxnSpPr>
          <p:nvPr/>
        </p:nvCxnSpPr>
        <p:spPr>
          <a:xfrm>
            <a:off x="3776565" y="4089698"/>
            <a:ext cx="473529" cy="1"/>
          </a:xfrm>
          <a:prstGeom prst="straightConnector1">
            <a:avLst/>
          </a:prstGeom>
          <a:ln w="38100">
            <a:solidFill>
              <a:srgbClr val="66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/>
          <p:cNvCxnSpPr/>
          <p:nvPr/>
        </p:nvCxnSpPr>
        <p:spPr>
          <a:xfrm>
            <a:off x="3242777" y="5053861"/>
            <a:ext cx="844031" cy="260592"/>
          </a:xfrm>
          <a:prstGeom prst="straightConnector1">
            <a:avLst/>
          </a:prstGeom>
          <a:ln w="38100">
            <a:solidFill>
              <a:srgbClr val="66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521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78ED1-1DBB-2477-2BEE-C02BF4FE0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052" y="-14287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CCCCFF"/>
                </a:solidFill>
                <a:latin typeface="Cooper Black" panose="0208090404030B020404" pitchFamily="18" charset="0"/>
                <a:cs typeface="Calibri Light"/>
              </a:rPr>
              <a:t>¿</a:t>
            </a:r>
            <a:r>
              <a:rPr lang="en-US" b="1" dirty="0" err="1">
                <a:solidFill>
                  <a:srgbClr val="CCCCFF"/>
                </a:solidFill>
                <a:latin typeface="Cooper Black" panose="0208090404030B020404" pitchFamily="18" charset="0"/>
                <a:cs typeface="Calibri Light"/>
              </a:rPr>
              <a:t>Qué</a:t>
            </a:r>
            <a:r>
              <a:rPr lang="en-US" b="1" dirty="0">
                <a:solidFill>
                  <a:srgbClr val="CCCCFF"/>
                </a:solidFill>
                <a:latin typeface="Cooper Black" panose="0208090404030B020404" pitchFamily="18" charset="0"/>
                <a:cs typeface="Calibri Light"/>
              </a:rPr>
              <a:t> </a:t>
            </a:r>
            <a:r>
              <a:rPr lang="en-US" b="1" dirty="0" err="1">
                <a:solidFill>
                  <a:srgbClr val="CCCCFF"/>
                </a:solidFill>
                <a:latin typeface="Cooper Black" panose="0208090404030B020404" pitchFamily="18" charset="0"/>
                <a:cs typeface="Calibri Light"/>
              </a:rPr>
              <a:t>esperan</a:t>
            </a:r>
            <a:r>
              <a:rPr lang="en-US" b="1" dirty="0">
                <a:solidFill>
                  <a:srgbClr val="CCCCFF"/>
                </a:solidFill>
                <a:latin typeface="Cooper Black" panose="0208090404030B020404" pitchFamily="18" charset="0"/>
                <a:cs typeface="Calibri Light"/>
              </a:rPr>
              <a:t> de la </a:t>
            </a:r>
            <a:r>
              <a:rPr lang="en-US" b="1" dirty="0" err="1">
                <a:solidFill>
                  <a:srgbClr val="CCCCFF"/>
                </a:solidFill>
                <a:latin typeface="Cooper Black" panose="0208090404030B020404" pitchFamily="18" charset="0"/>
                <a:cs typeface="Calibri Light"/>
              </a:rPr>
              <a:t>materia</a:t>
            </a:r>
            <a:r>
              <a:rPr lang="en-US" b="1" dirty="0">
                <a:solidFill>
                  <a:srgbClr val="CCCCFF"/>
                </a:solidFill>
                <a:latin typeface="Cooper Black" panose="0208090404030B020404" pitchFamily="18" charset="0"/>
                <a:cs typeface="Calibri Light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6DC5D-FFEA-5484-FE62-C88EA18B0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229" y="1110223"/>
            <a:ext cx="11456340" cy="4820793"/>
          </a:xfrm>
          <a:ln>
            <a:solidFill>
              <a:srgbClr val="CCCCFF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just"/>
            <a:r>
              <a:rPr lang="en-US" sz="1800" dirty="0" err="1">
                <a:cs typeface="Calibri"/>
              </a:rPr>
              <a:t>Poder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diseñar</a:t>
            </a:r>
            <a:r>
              <a:rPr lang="en-US" sz="1800" dirty="0">
                <a:cs typeface="Calibri"/>
              </a:rPr>
              <a:t> </a:t>
            </a:r>
            <a:r>
              <a:rPr lang="en-US" sz="1800" dirty="0" err="1">
                <a:cs typeface="Calibri"/>
              </a:rPr>
              <a:t>piezas</a:t>
            </a:r>
            <a:r>
              <a:rPr lang="en-US" sz="1800" dirty="0">
                <a:cs typeface="Calibri"/>
              </a:rPr>
              <a:t>  para la </a:t>
            </a:r>
            <a:r>
              <a:rPr lang="en-US" sz="1800" dirty="0" err="1">
                <a:cs typeface="Calibri"/>
              </a:rPr>
              <a:t>maquinaria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textil</a:t>
            </a:r>
            <a:r>
              <a:rPr lang="en-US" sz="1800" dirty="0">
                <a:cs typeface="Calibri"/>
              </a:rPr>
              <a:t>  </a:t>
            </a:r>
            <a:r>
              <a:rPr lang="en-US" sz="1800" dirty="0" err="1">
                <a:cs typeface="Calibri"/>
              </a:rPr>
              <a:t>en</a:t>
            </a:r>
            <a:r>
              <a:rPr lang="en-US" sz="1800" dirty="0">
                <a:cs typeface="Calibri"/>
              </a:rPr>
              <a:t> un </a:t>
            </a:r>
            <a:r>
              <a:rPr lang="en-US" sz="1800" dirty="0" err="1">
                <a:cs typeface="Calibri"/>
              </a:rPr>
              <a:t>futuro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poder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remplazarlas</a:t>
            </a:r>
            <a:r>
              <a:rPr lang="en-US" sz="1800" dirty="0">
                <a:cs typeface="Calibri"/>
              </a:rPr>
              <a:t>, con las </a:t>
            </a:r>
            <a:r>
              <a:rPr lang="en-US" sz="1800" dirty="0" err="1">
                <a:cs typeface="Calibri"/>
              </a:rPr>
              <a:t>nuevas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tecnologias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en</a:t>
            </a:r>
            <a:r>
              <a:rPr lang="en-US" sz="1800" dirty="0">
                <a:cs typeface="Calibri"/>
              </a:rPr>
              <a:t> el </a:t>
            </a:r>
            <a:r>
              <a:rPr lang="en-US" sz="1800" dirty="0" err="1">
                <a:cs typeface="Calibri"/>
              </a:rPr>
              <a:t>mercado</a:t>
            </a:r>
            <a:r>
              <a:rPr lang="en-US" sz="1800" dirty="0">
                <a:cs typeface="Calibri"/>
              </a:rPr>
              <a:t> y </a:t>
            </a:r>
            <a:r>
              <a:rPr lang="en-US" sz="1800" dirty="0" err="1">
                <a:cs typeface="Calibri"/>
              </a:rPr>
              <a:t>ahorrar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gastos</a:t>
            </a:r>
            <a:r>
              <a:rPr lang="en-US" sz="1800" dirty="0">
                <a:cs typeface="Calibri"/>
              </a:rPr>
              <a:t>. </a:t>
            </a:r>
          </a:p>
          <a:p>
            <a:pPr algn="just"/>
            <a:r>
              <a:rPr lang="en-US" sz="1800" dirty="0" err="1">
                <a:cs typeface="Calibri"/>
              </a:rPr>
              <a:t>Aprender</a:t>
            </a:r>
            <a:r>
              <a:rPr lang="en-US" sz="1800" dirty="0">
                <a:cs typeface="Calibri"/>
              </a:rPr>
              <a:t> a </a:t>
            </a:r>
            <a:r>
              <a:rPr lang="en-US" sz="1800" dirty="0" err="1">
                <a:cs typeface="Calibri"/>
              </a:rPr>
              <a:t>diseñar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piezas</a:t>
            </a:r>
            <a:r>
              <a:rPr lang="en-US" sz="1800" dirty="0">
                <a:cs typeface="Calibri"/>
              </a:rPr>
              <a:t> y </a:t>
            </a:r>
            <a:r>
              <a:rPr lang="en-US" sz="1800" dirty="0" err="1">
                <a:cs typeface="Calibri"/>
              </a:rPr>
              <a:t>poder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usarlas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en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algun</a:t>
            </a:r>
            <a:r>
              <a:rPr lang="en-US" sz="1800" dirty="0">
                <a:cs typeface="Calibri"/>
              </a:rPr>
              <a:t> campo </a:t>
            </a:r>
            <a:r>
              <a:rPr lang="en-US" sz="1800" dirty="0" err="1">
                <a:cs typeface="Calibri"/>
              </a:rPr>
              <a:t>laboral</a:t>
            </a:r>
            <a:r>
              <a:rPr lang="en-US" sz="1800" dirty="0">
                <a:cs typeface="Calibri"/>
              </a:rPr>
              <a:t>.</a:t>
            </a:r>
          </a:p>
          <a:p>
            <a:pPr algn="just"/>
            <a:r>
              <a:rPr lang="en-US" sz="1800" dirty="0" err="1">
                <a:cs typeface="Calibri"/>
              </a:rPr>
              <a:t>Tener</a:t>
            </a:r>
            <a:r>
              <a:rPr lang="en-US" sz="1800" dirty="0">
                <a:cs typeface="Calibri"/>
              </a:rPr>
              <a:t> la </a:t>
            </a:r>
            <a:r>
              <a:rPr lang="en-US" sz="1800" dirty="0" err="1">
                <a:cs typeface="Calibri"/>
              </a:rPr>
              <a:t>capacidad</a:t>
            </a:r>
            <a:r>
              <a:rPr lang="en-US" sz="1800" dirty="0">
                <a:cs typeface="Calibri"/>
              </a:rPr>
              <a:t> de resolver </a:t>
            </a:r>
            <a:r>
              <a:rPr lang="en-US" sz="1800" dirty="0" err="1">
                <a:cs typeface="Calibri"/>
              </a:rPr>
              <a:t>problemas</a:t>
            </a:r>
            <a:r>
              <a:rPr lang="en-US" sz="1800" dirty="0">
                <a:cs typeface="Calibri"/>
              </a:rPr>
              <a:t> que se </a:t>
            </a:r>
            <a:r>
              <a:rPr lang="en-US" sz="1800" dirty="0" err="1">
                <a:cs typeface="Calibri"/>
              </a:rPr>
              <a:t>presenten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agilizando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asi</a:t>
            </a:r>
            <a:r>
              <a:rPr lang="en-US" sz="1800" dirty="0">
                <a:cs typeface="Calibri"/>
              </a:rPr>
              <a:t> mi forma de </a:t>
            </a:r>
            <a:r>
              <a:rPr lang="en-US" sz="1800" dirty="0" err="1">
                <a:cs typeface="Calibri"/>
              </a:rPr>
              <a:t>trabajo</a:t>
            </a:r>
            <a:r>
              <a:rPr lang="en-US" sz="1800" dirty="0">
                <a:cs typeface="Calibri"/>
              </a:rPr>
              <a:t> con </a:t>
            </a:r>
            <a:r>
              <a:rPr lang="en-US" sz="1800" dirty="0" err="1">
                <a:cs typeface="Calibri"/>
              </a:rPr>
              <a:t>nuevas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herramientas</a:t>
            </a:r>
            <a:r>
              <a:rPr lang="en-US" sz="1800" dirty="0">
                <a:cs typeface="Calibri"/>
              </a:rPr>
              <a:t>.</a:t>
            </a:r>
            <a:endParaRPr lang="en-US" sz="1800" dirty="0">
              <a:ea typeface="Calibri"/>
              <a:cs typeface="Calibri"/>
            </a:endParaRPr>
          </a:p>
          <a:p>
            <a:pPr algn="just"/>
            <a:r>
              <a:rPr lang="en-US" sz="1800" dirty="0" err="1">
                <a:cs typeface="Calibri"/>
              </a:rPr>
              <a:t>Espero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desarrollar</a:t>
            </a:r>
            <a:r>
              <a:rPr lang="en-US" sz="1800" dirty="0">
                <a:cs typeface="Calibri"/>
              </a:rPr>
              <a:t> la </a:t>
            </a:r>
            <a:r>
              <a:rPr lang="en-US" sz="1800" dirty="0" err="1">
                <a:cs typeface="Calibri"/>
              </a:rPr>
              <a:t>habilidad</a:t>
            </a:r>
            <a:r>
              <a:rPr lang="en-US" sz="1800" dirty="0">
                <a:cs typeface="Calibri"/>
              </a:rPr>
              <a:t> de un </a:t>
            </a:r>
            <a:r>
              <a:rPr lang="en-US" sz="1800" dirty="0" err="1">
                <a:cs typeface="Calibri"/>
              </a:rPr>
              <a:t>nuevo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programa</a:t>
            </a:r>
            <a:r>
              <a:rPr lang="en-US" sz="1800" dirty="0">
                <a:cs typeface="Calibri"/>
              </a:rPr>
              <a:t> de </a:t>
            </a:r>
            <a:r>
              <a:rPr lang="en-US" sz="1800" dirty="0" err="1">
                <a:cs typeface="Calibri"/>
              </a:rPr>
              <a:t>computacion</a:t>
            </a:r>
            <a:r>
              <a:rPr lang="en-US" sz="1800" dirty="0">
                <a:cs typeface="Calibri"/>
              </a:rPr>
              <a:t> y </a:t>
            </a:r>
            <a:r>
              <a:rPr lang="en-US" sz="1800" dirty="0" err="1">
                <a:cs typeface="Calibri"/>
              </a:rPr>
              <a:t>asi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tener</a:t>
            </a:r>
            <a:r>
              <a:rPr lang="en-US" sz="1800" dirty="0">
                <a:cs typeface="Calibri"/>
              </a:rPr>
              <a:t> mas </a:t>
            </a:r>
            <a:r>
              <a:rPr lang="en-US" sz="1800" dirty="0" err="1">
                <a:cs typeface="Calibri"/>
              </a:rPr>
              <a:t>oportunidades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dentro</a:t>
            </a:r>
            <a:r>
              <a:rPr lang="en-US" sz="1800" dirty="0">
                <a:cs typeface="Calibri"/>
              </a:rPr>
              <a:t> de la </a:t>
            </a:r>
            <a:r>
              <a:rPr lang="en-US" sz="1800" dirty="0" err="1">
                <a:cs typeface="Calibri"/>
              </a:rPr>
              <a:t>industria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textil</a:t>
            </a:r>
            <a:r>
              <a:rPr lang="en-US" sz="1800" dirty="0">
                <a:cs typeface="Calibri"/>
              </a:rPr>
              <a:t>.</a:t>
            </a:r>
            <a:endParaRPr lang="en-US" sz="1800" dirty="0">
              <a:ea typeface="Calibri"/>
              <a:cs typeface="Calibri"/>
            </a:endParaRPr>
          </a:p>
          <a:p>
            <a:pPr algn="just"/>
            <a:r>
              <a:rPr lang="en-US" sz="1800" dirty="0" err="1">
                <a:cs typeface="Calibri"/>
              </a:rPr>
              <a:t>Tener</a:t>
            </a:r>
            <a:r>
              <a:rPr lang="en-US" sz="1800" dirty="0">
                <a:cs typeface="Calibri"/>
              </a:rPr>
              <a:t> el </a:t>
            </a:r>
            <a:r>
              <a:rPr lang="en-US" sz="1800" dirty="0" err="1">
                <a:cs typeface="Calibri"/>
              </a:rPr>
              <a:t>conocimiento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necesario</a:t>
            </a:r>
            <a:r>
              <a:rPr lang="en-US" sz="1800" dirty="0">
                <a:cs typeface="Calibri"/>
              </a:rPr>
              <a:t> para </a:t>
            </a:r>
            <a:r>
              <a:rPr lang="en-US" sz="1800" dirty="0" err="1">
                <a:cs typeface="Calibri"/>
              </a:rPr>
              <a:t>poder</a:t>
            </a:r>
            <a:r>
              <a:rPr lang="en-US" sz="1800" dirty="0">
                <a:cs typeface="Calibri"/>
              </a:rPr>
              <a:t> </a:t>
            </a:r>
            <a:r>
              <a:rPr lang="en-US" sz="1800" dirty="0" err="1">
                <a:cs typeface="Calibri"/>
              </a:rPr>
              <a:t>crear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cualquier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diseño</a:t>
            </a:r>
            <a:r>
              <a:rPr lang="en-US" sz="1800" dirty="0">
                <a:cs typeface="Calibri"/>
              </a:rPr>
              <a:t>.</a:t>
            </a:r>
            <a:endParaRPr lang="en-US" sz="1800" dirty="0">
              <a:ea typeface="Calibri"/>
              <a:cs typeface="Calibri"/>
            </a:endParaRPr>
          </a:p>
          <a:p>
            <a:pPr algn="just"/>
            <a:r>
              <a:rPr lang="en-US" sz="1800" dirty="0">
                <a:cs typeface="Calibri"/>
              </a:rPr>
              <a:t>Saber </a:t>
            </a:r>
            <a:r>
              <a:rPr lang="en-US" sz="1800" dirty="0" err="1">
                <a:cs typeface="Calibri"/>
              </a:rPr>
              <a:t>utilizar</a:t>
            </a:r>
            <a:r>
              <a:rPr lang="en-US" sz="1800" dirty="0">
                <a:cs typeface="Calibri"/>
              </a:rPr>
              <a:t> un </a:t>
            </a:r>
            <a:r>
              <a:rPr lang="en-US" sz="1800" dirty="0" err="1">
                <a:cs typeface="Calibri"/>
              </a:rPr>
              <a:t>nuevo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programa</a:t>
            </a:r>
            <a:r>
              <a:rPr lang="en-US" sz="1800" dirty="0">
                <a:cs typeface="Calibri"/>
              </a:rPr>
              <a:t> y </a:t>
            </a:r>
            <a:r>
              <a:rPr lang="en-US" sz="1800" dirty="0" err="1">
                <a:cs typeface="Calibri"/>
              </a:rPr>
              <a:t>trabajar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en</a:t>
            </a:r>
            <a:r>
              <a:rPr lang="en-US" sz="1800" dirty="0">
                <a:cs typeface="Calibri"/>
              </a:rPr>
              <a:t> 3D.</a:t>
            </a:r>
            <a:endParaRPr lang="en-US" sz="1800" dirty="0">
              <a:ea typeface="Calibri"/>
              <a:cs typeface="Calibri"/>
            </a:endParaRPr>
          </a:p>
          <a:p>
            <a:pPr algn="just"/>
            <a:r>
              <a:rPr lang="en-US" sz="1800" dirty="0" err="1">
                <a:cs typeface="Calibri"/>
              </a:rPr>
              <a:t>Poder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tener</a:t>
            </a:r>
            <a:r>
              <a:rPr lang="en-US" sz="1800" dirty="0">
                <a:cs typeface="Calibri"/>
              </a:rPr>
              <a:t> el </a:t>
            </a:r>
            <a:r>
              <a:rPr lang="en-US" sz="1800" dirty="0" err="1">
                <a:cs typeface="Calibri"/>
              </a:rPr>
              <a:t>conocimiento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necesario</a:t>
            </a:r>
            <a:r>
              <a:rPr lang="en-US" sz="1800" dirty="0">
                <a:cs typeface="Calibri"/>
              </a:rPr>
              <a:t> para </a:t>
            </a:r>
            <a:r>
              <a:rPr lang="en-US" sz="1800" dirty="0" err="1">
                <a:cs typeface="Calibri"/>
              </a:rPr>
              <a:t>poder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realizar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cualquier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tipo</a:t>
            </a:r>
            <a:r>
              <a:rPr lang="en-US" sz="1800" dirty="0">
                <a:cs typeface="Calibri"/>
              </a:rPr>
              <a:t> de </a:t>
            </a:r>
            <a:r>
              <a:rPr lang="en-US" sz="1800" dirty="0" err="1">
                <a:cs typeface="Calibri"/>
              </a:rPr>
              <a:t>trabajo</a:t>
            </a:r>
            <a:r>
              <a:rPr lang="en-US" sz="1800" dirty="0">
                <a:cs typeface="Calibri"/>
              </a:rPr>
              <a:t> y </a:t>
            </a:r>
            <a:r>
              <a:rPr lang="en-US" sz="1800" dirty="0" err="1">
                <a:cs typeface="Calibri"/>
              </a:rPr>
              <a:t>problema</a:t>
            </a:r>
            <a:r>
              <a:rPr lang="en-US" sz="1800" dirty="0">
                <a:cs typeface="Calibri"/>
              </a:rPr>
              <a:t> que se me </a:t>
            </a:r>
            <a:r>
              <a:rPr lang="en-US" sz="1800" dirty="0" err="1">
                <a:cs typeface="Calibri"/>
              </a:rPr>
              <a:t>presente</a:t>
            </a:r>
            <a:r>
              <a:rPr lang="en-US" sz="1800" dirty="0">
                <a:cs typeface="Calibri"/>
              </a:rPr>
              <a:t>.</a:t>
            </a:r>
            <a:endParaRPr lang="en-US" sz="1800" dirty="0">
              <a:ea typeface="Calibri" panose="020F0502020204030204"/>
              <a:cs typeface="Calibri"/>
            </a:endParaRPr>
          </a:p>
          <a:p>
            <a:pPr algn="just"/>
            <a:r>
              <a:rPr lang="en-US" sz="1800" dirty="0" err="1">
                <a:ea typeface="Calibri" panose="020F0502020204030204"/>
                <a:cs typeface="Calibri"/>
              </a:rPr>
              <a:t>Aprender</a:t>
            </a:r>
            <a:r>
              <a:rPr lang="en-US" sz="1800" dirty="0">
                <a:ea typeface="Calibri" panose="020F0502020204030204"/>
                <a:cs typeface="Calibri"/>
              </a:rPr>
              <a:t> a </a:t>
            </a:r>
            <a:r>
              <a:rPr lang="en-US" sz="1800" dirty="0" err="1">
                <a:ea typeface="Calibri" panose="020F0502020204030204"/>
                <a:cs typeface="Calibri"/>
              </a:rPr>
              <a:t>diseñar</a:t>
            </a:r>
            <a:r>
              <a:rPr lang="en-US" sz="1800" dirty="0">
                <a:ea typeface="Calibri" panose="020F0502020204030204"/>
                <a:cs typeface="Calibri"/>
              </a:rPr>
              <a:t> </a:t>
            </a:r>
            <a:r>
              <a:rPr lang="en-US" sz="1800" dirty="0" err="1">
                <a:ea typeface="Calibri" panose="020F0502020204030204"/>
                <a:cs typeface="Calibri"/>
              </a:rPr>
              <a:t>varias</a:t>
            </a:r>
            <a:r>
              <a:rPr lang="en-US" sz="1800" dirty="0">
                <a:ea typeface="Calibri" panose="020F0502020204030204"/>
                <a:cs typeface="Calibri"/>
              </a:rPr>
              <a:t> </a:t>
            </a:r>
            <a:r>
              <a:rPr lang="en-US" sz="1800" dirty="0" err="1">
                <a:ea typeface="Calibri" panose="020F0502020204030204"/>
                <a:cs typeface="Calibri"/>
              </a:rPr>
              <a:t>piezas</a:t>
            </a:r>
            <a:r>
              <a:rPr lang="en-US" sz="1800" dirty="0">
                <a:ea typeface="Calibri" panose="020F0502020204030204"/>
                <a:cs typeface="Calibri"/>
              </a:rPr>
              <a:t> </a:t>
            </a:r>
            <a:r>
              <a:rPr lang="en-US" sz="1800" dirty="0" err="1">
                <a:ea typeface="Calibri" panose="020F0502020204030204"/>
                <a:cs typeface="Calibri"/>
              </a:rPr>
              <a:t>en</a:t>
            </a:r>
            <a:r>
              <a:rPr lang="en-US" sz="1800" dirty="0">
                <a:ea typeface="Calibri" panose="020F0502020204030204"/>
                <a:cs typeface="Calibri"/>
              </a:rPr>
              <a:t> </a:t>
            </a:r>
            <a:r>
              <a:rPr lang="en-US" sz="1800" dirty="0" err="1">
                <a:ea typeface="Calibri" panose="020F0502020204030204"/>
                <a:cs typeface="Calibri"/>
              </a:rPr>
              <a:t>diferentes</a:t>
            </a:r>
            <a:r>
              <a:rPr lang="en-US" sz="1800" dirty="0">
                <a:ea typeface="Calibri" panose="020F0502020204030204"/>
                <a:cs typeface="Calibri"/>
              </a:rPr>
              <a:t> </a:t>
            </a:r>
            <a:r>
              <a:rPr lang="en-US" sz="1800" dirty="0" err="1">
                <a:ea typeface="Calibri" panose="020F0502020204030204"/>
                <a:cs typeface="Calibri"/>
              </a:rPr>
              <a:t>dimenciones</a:t>
            </a:r>
            <a:r>
              <a:rPr lang="en-US" sz="1800" dirty="0">
                <a:ea typeface="Calibri" panose="020F0502020204030204"/>
                <a:cs typeface="Calibri"/>
              </a:rPr>
              <a:t> </a:t>
            </a:r>
            <a:r>
              <a:rPr lang="en-US" sz="1800" dirty="0" err="1">
                <a:ea typeface="Calibri" panose="020F0502020204030204"/>
                <a:cs typeface="Calibri"/>
              </a:rPr>
              <a:t>como</a:t>
            </a:r>
            <a:r>
              <a:rPr lang="en-US" sz="1800" dirty="0">
                <a:ea typeface="Calibri" panose="020F0502020204030204"/>
                <a:cs typeface="Calibri"/>
              </a:rPr>
              <a:t> </a:t>
            </a:r>
            <a:r>
              <a:rPr lang="en-US" sz="1800" dirty="0" err="1">
                <a:ea typeface="Calibri" panose="020F0502020204030204"/>
                <a:cs typeface="Calibri"/>
              </a:rPr>
              <a:t>en</a:t>
            </a:r>
            <a:r>
              <a:rPr lang="en-US" sz="1800" dirty="0">
                <a:ea typeface="Calibri" panose="020F0502020204030204"/>
                <a:cs typeface="Calibri"/>
              </a:rPr>
              <a:t> 2D y 3D con la </a:t>
            </a:r>
            <a:r>
              <a:rPr lang="en-US" sz="1800" dirty="0" err="1">
                <a:ea typeface="Calibri" panose="020F0502020204030204"/>
                <a:cs typeface="Calibri"/>
              </a:rPr>
              <a:t>ayuda</a:t>
            </a:r>
            <a:r>
              <a:rPr lang="en-US" sz="1800" dirty="0">
                <a:ea typeface="Calibri" panose="020F0502020204030204"/>
                <a:cs typeface="Calibri"/>
              </a:rPr>
              <a:t> de la </a:t>
            </a:r>
            <a:r>
              <a:rPr lang="en-US" sz="1800" dirty="0" err="1">
                <a:ea typeface="Calibri" panose="020F0502020204030204"/>
                <a:cs typeface="Calibri"/>
              </a:rPr>
              <a:t>herramienta</a:t>
            </a:r>
            <a:r>
              <a:rPr lang="en-US" sz="1800" dirty="0">
                <a:ea typeface="Calibri" panose="020F0502020204030204"/>
                <a:cs typeface="Calibri"/>
              </a:rPr>
              <a:t> mas elemental que </a:t>
            </a:r>
            <a:r>
              <a:rPr lang="en-US" sz="1800" dirty="0" err="1">
                <a:ea typeface="Calibri" panose="020F0502020204030204"/>
                <a:cs typeface="Calibri"/>
              </a:rPr>
              <a:t>es</a:t>
            </a:r>
            <a:r>
              <a:rPr lang="en-US" sz="1800" dirty="0">
                <a:ea typeface="Calibri" panose="020F0502020204030204"/>
                <a:cs typeface="Calibri"/>
              </a:rPr>
              <a:t> AUTOCAD .</a:t>
            </a:r>
          </a:p>
          <a:p>
            <a:pPr algn="just"/>
            <a:r>
              <a:rPr lang="en-US" sz="1800" dirty="0" err="1" smtClean="0">
                <a:ea typeface="Calibri" panose="020F0502020204030204"/>
                <a:cs typeface="Calibri"/>
              </a:rPr>
              <a:t>Obtener</a:t>
            </a:r>
            <a:r>
              <a:rPr lang="en-US" sz="1800" dirty="0" smtClean="0">
                <a:ea typeface="Calibri" panose="020F0502020204030204"/>
                <a:cs typeface="Calibri"/>
              </a:rPr>
              <a:t> </a:t>
            </a:r>
            <a:r>
              <a:rPr lang="en-US" sz="1800" dirty="0" err="1">
                <a:ea typeface="Calibri" panose="020F0502020204030204"/>
                <a:cs typeface="Calibri"/>
              </a:rPr>
              <a:t>conocimientos</a:t>
            </a:r>
            <a:r>
              <a:rPr lang="en-US" sz="1800" dirty="0">
                <a:ea typeface="Calibri" panose="020F0502020204030204"/>
                <a:cs typeface="Calibri"/>
              </a:rPr>
              <a:t> con el </a:t>
            </a:r>
            <a:r>
              <a:rPr lang="en-US" sz="1800" dirty="0" err="1">
                <a:ea typeface="Calibri" panose="020F0502020204030204"/>
                <a:cs typeface="Calibri"/>
              </a:rPr>
              <a:t>programa</a:t>
            </a:r>
            <a:r>
              <a:rPr lang="en-US" sz="1800" dirty="0">
                <a:ea typeface="Calibri" panose="020F0502020204030204"/>
                <a:cs typeface="Calibri"/>
              </a:rPr>
              <a:t> </a:t>
            </a:r>
            <a:r>
              <a:rPr lang="en-US" sz="1800" dirty="0" err="1">
                <a:ea typeface="Calibri" panose="020F0502020204030204"/>
                <a:cs typeface="Calibri"/>
              </a:rPr>
              <a:t>utilizado</a:t>
            </a:r>
            <a:r>
              <a:rPr lang="en-US" sz="1800" dirty="0">
                <a:ea typeface="Calibri" panose="020F0502020204030204"/>
                <a:cs typeface="Calibri"/>
              </a:rPr>
              <a:t> que </a:t>
            </a:r>
            <a:r>
              <a:rPr lang="en-US" sz="1800" dirty="0" err="1">
                <a:ea typeface="Calibri" panose="020F0502020204030204"/>
                <a:cs typeface="Calibri"/>
              </a:rPr>
              <a:t>es</a:t>
            </a:r>
            <a:r>
              <a:rPr lang="en-US" sz="1800" dirty="0">
                <a:ea typeface="Calibri" panose="020F0502020204030204"/>
                <a:cs typeface="Calibri"/>
              </a:rPr>
              <a:t> </a:t>
            </a:r>
            <a:r>
              <a:rPr lang="en-US" sz="1800" dirty="0" err="1">
                <a:ea typeface="Calibri" panose="020F0502020204030204"/>
                <a:cs typeface="Calibri"/>
              </a:rPr>
              <a:t>autocad</a:t>
            </a:r>
            <a:r>
              <a:rPr lang="en-US" sz="1800" dirty="0">
                <a:ea typeface="Calibri" panose="020F0502020204030204"/>
                <a:cs typeface="Calibri"/>
              </a:rPr>
              <a:t> y </a:t>
            </a:r>
            <a:r>
              <a:rPr lang="en-US" sz="1800" dirty="0" err="1">
                <a:ea typeface="Calibri" panose="020F0502020204030204"/>
                <a:cs typeface="Calibri"/>
              </a:rPr>
              <a:t>poder</a:t>
            </a:r>
            <a:r>
              <a:rPr lang="en-US" sz="1800" dirty="0">
                <a:ea typeface="Calibri" panose="020F0502020204030204"/>
                <a:cs typeface="Calibri"/>
              </a:rPr>
              <a:t> </a:t>
            </a:r>
            <a:r>
              <a:rPr lang="en-US" sz="1800" dirty="0" err="1">
                <a:ea typeface="Calibri" panose="020F0502020204030204"/>
                <a:cs typeface="Calibri"/>
              </a:rPr>
              <a:t>ejecutar</a:t>
            </a:r>
            <a:r>
              <a:rPr lang="en-US" sz="1800" dirty="0">
                <a:ea typeface="Calibri" panose="020F0502020204030204"/>
                <a:cs typeface="Calibri"/>
              </a:rPr>
              <a:t> </a:t>
            </a:r>
            <a:r>
              <a:rPr lang="en-US" sz="1800" dirty="0" err="1">
                <a:ea typeface="Calibri" panose="020F0502020204030204"/>
                <a:cs typeface="Calibri"/>
              </a:rPr>
              <a:t>cada</a:t>
            </a:r>
            <a:r>
              <a:rPr lang="en-US" sz="1800" dirty="0">
                <a:ea typeface="Calibri" panose="020F0502020204030204"/>
                <a:cs typeface="Calibri"/>
              </a:rPr>
              <a:t> </a:t>
            </a:r>
            <a:r>
              <a:rPr lang="en-US" sz="1800" dirty="0" err="1">
                <a:ea typeface="Calibri" panose="020F0502020204030204"/>
                <a:cs typeface="Calibri"/>
              </a:rPr>
              <a:t>uno</a:t>
            </a:r>
            <a:r>
              <a:rPr lang="en-US" sz="1800" dirty="0">
                <a:ea typeface="Calibri" panose="020F0502020204030204"/>
                <a:cs typeface="Calibri"/>
              </a:rPr>
              <a:t> de </a:t>
            </a:r>
            <a:r>
              <a:rPr lang="en-US" sz="1800" dirty="0" err="1">
                <a:ea typeface="Calibri" panose="020F0502020204030204"/>
                <a:cs typeface="Calibri"/>
              </a:rPr>
              <a:t>los</a:t>
            </a:r>
            <a:r>
              <a:rPr lang="en-US" sz="1800" dirty="0">
                <a:ea typeface="Calibri" panose="020F0502020204030204"/>
                <a:cs typeface="Calibri"/>
              </a:rPr>
              <a:t> </a:t>
            </a:r>
            <a:r>
              <a:rPr lang="en-US" sz="1800" dirty="0" err="1">
                <a:ea typeface="Calibri" panose="020F0502020204030204"/>
                <a:cs typeface="Calibri"/>
              </a:rPr>
              <a:t>comandos</a:t>
            </a:r>
            <a:r>
              <a:rPr lang="en-US" sz="1800" dirty="0">
                <a:ea typeface="Calibri" panose="020F0502020204030204"/>
                <a:cs typeface="Calibri"/>
              </a:rPr>
              <a:t> sin </a:t>
            </a:r>
            <a:r>
              <a:rPr lang="en-US" sz="1800" dirty="0" err="1">
                <a:ea typeface="Calibri" panose="020F0502020204030204"/>
                <a:cs typeface="Calibri"/>
              </a:rPr>
              <a:t>necesidad</a:t>
            </a:r>
            <a:r>
              <a:rPr lang="en-US" sz="1800" dirty="0">
                <a:ea typeface="Calibri" panose="020F0502020204030204"/>
                <a:cs typeface="Calibri"/>
              </a:rPr>
              <a:t> de </a:t>
            </a:r>
            <a:r>
              <a:rPr lang="en-US" sz="1800" dirty="0" err="1">
                <a:ea typeface="Calibri" panose="020F0502020204030204"/>
                <a:cs typeface="Calibri"/>
              </a:rPr>
              <a:t>apoyarme</a:t>
            </a:r>
            <a:r>
              <a:rPr lang="en-US" sz="1800" dirty="0">
                <a:ea typeface="Calibri" panose="020F0502020204030204"/>
                <a:cs typeface="Calibri"/>
              </a:rPr>
              <a:t> con videos, </a:t>
            </a:r>
            <a:r>
              <a:rPr lang="en-US" sz="1800" dirty="0" err="1">
                <a:ea typeface="Calibri" panose="020F0502020204030204"/>
                <a:cs typeface="Calibri"/>
              </a:rPr>
              <a:t>también</a:t>
            </a:r>
            <a:r>
              <a:rPr lang="en-US" sz="1800" dirty="0">
                <a:ea typeface="Calibri" panose="020F0502020204030204"/>
                <a:cs typeface="Calibri"/>
              </a:rPr>
              <a:t> </a:t>
            </a:r>
            <a:r>
              <a:rPr lang="en-US" sz="1800" dirty="0" err="1">
                <a:ea typeface="Calibri" panose="020F0502020204030204"/>
                <a:cs typeface="Calibri"/>
              </a:rPr>
              <a:t>aprender</a:t>
            </a:r>
            <a:r>
              <a:rPr lang="en-US" sz="1800" dirty="0">
                <a:ea typeface="Calibri" panose="020F0502020204030204"/>
                <a:cs typeface="Calibri"/>
              </a:rPr>
              <a:t> </a:t>
            </a:r>
            <a:r>
              <a:rPr lang="en-US" sz="1800" dirty="0" err="1">
                <a:ea typeface="Calibri" panose="020F0502020204030204"/>
                <a:cs typeface="Calibri"/>
              </a:rPr>
              <a:t>cada</a:t>
            </a:r>
            <a:r>
              <a:rPr lang="en-US" sz="1800" dirty="0">
                <a:ea typeface="Calibri" panose="020F0502020204030204"/>
                <a:cs typeface="Calibri"/>
              </a:rPr>
              <a:t> </a:t>
            </a:r>
            <a:r>
              <a:rPr lang="en-US" sz="1800" dirty="0" err="1">
                <a:ea typeface="Calibri" panose="020F0502020204030204"/>
                <a:cs typeface="Calibri"/>
              </a:rPr>
              <a:t>una</a:t>
            </a:r>
            <a:r>
              <a:rPr lang="en-US" sz="1800" dirty="0">
                <a:ea typeface="Calibri" panose="020F0502020204030204"/>
                <a:cs typeface="Calibri"/>
              </a:rPr>
              <a:t> de </a:t>
            </a:r>
            <a:r>
              <a:rPr lang="en-US" sz="1800" dirty="0" err="1">
                <a:ea typeface="Calibri" panose="020F0502020204030204"/>
                <a:cs typeface="Calibri"/>
              </a:rPr>
              <a:t>sus</a:t>
            </a:r>
            <a:r>
              <a:rPr lang="en-US" sz="1800" dirty="0">
                <a:ea typeface="Calibri" panose="020F0502020204030204"/>
                <a:cs typeface="Calibri"/>
              </a:rPr>
              <a:t> </a:t>
            </a:r>
            <a:r>
              <a:rPr lang="en-US" sz="1800" dirty="0" err="1">
                <a:ea typeface="Calibri" panose="020F0502020204030204"/>
                <a:cs typeface="Calibri"/>
              </a:rPr>
              <a:t>funciones</a:t>
            </a:r>
            <a:r>
              <a:rPr lang="en-US" sz="1800" dirty="0">
                <a:ea typeface="Calibri" panose="020F0502020204030204"/>
                <a:cs typeface="Calibri"/>
              </a:rPr>
              <a:t>.</a:t>
            </a:r>
          </a:p>
          <a:p>
            <a:pPr algn="just"/>
            <a:r>
              <a:rPr lang="es-MX" sz="1800" dirty="0">
                <a:ea typeface="Calibri" panose="020F0502020204030204"/>
                <a:cs typeface="Calibri"/>
              </a:rPr>
              <a:t>Adquirir el aprendizaje necesario para saber utilizar los programas que sean usados durante el semestre, para aplicarlo en la carrera </a:t>
            </a:r>
            <a:endParaRPr lang="en-US" sz="1800" dirty="0">
              <a:ea typeface="Calibri" panose="020F0502020204030204"/>
              <a:cs typeface="Calibri"/>
            </a:endParaRPr>
          </a:p>
          <a:p>
            <a:pPr algn="just"/>
            <a:endParaRPr lang="en-US" sz="2000" dirty="0">
              <a:ea typeface="Calibri" panose="020F0502020204030204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DC250E-A3D4-2F76-D368-19EAE8638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42125" y="6411600"/>
            <a:ext cx="4114800" cy="365125"/>
          </a:xfrm>
        </p:spPr>
        <p:txBody>
          <a:bodyPr/>
          <a:lstStyle/>
          <a:p>
            <a:r>
              <a:rPr lang="en-US" dirty="0"/>
              <a:t>IPN-ESIT-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 Arellano Angelica </a:t>
            </a:r>
            <a:endParaRPr lang="en-US" dirty="0"/>
          </a:p>
        </p:txBody>
      </p:sp>
      <p:sp>
        <p:nvSpPr>
          <p:cNvPr id="6" name="Rectángulo 5"/>
          <p:cNvSpPr/>
          <p:nvPr/>
        </p:nvSpPr>
        <p:spPr>
          <a:xfrm>
            <a:off x="1017863" y="5820518"/>
            <a:ext cx="9963325" cy="646331"/>
          </a:xfrm>
          <a:prstGeom prst="rect">
            <a:avLst/>
          </a:prstGeom>
          <a:solidFill>
            <a:srgbClr val="CCCCFF"/>
          </a:solidFill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ea typeface="Calibri" panose="020F0502020204030204"/>
                <a:cs typeface="Calibri"/>
              </a:rPr>
              <a:t>Tener</a:t>
            </a:r>
            <a:r>
              <a:rPr lang="en-US" dirty="0">
                <a:ea typeface="Calibri" panose="020F0502020204030204"/>
                <a:cs typeface="Calibri"/>
              </a:rPr>
              <a:t> </a:t>
            </a:r>
            <a:r>
              <a:rPr lang="en-US" dirty="0" err="1">
                <a:ea typeface="Calibri" panose="020F0502020204030204"/>
                <a:cs typeface="Calibri"/>
              </a:rPr>
              <a:t>una</a:t>
            </a:r>
            <a:r>
              <a:rPr lang="en-US" dirty="0">
                <a:ea typeface="Calibri" panose="020F0502020204030204"/>
                <a:cs typeface="Calibri"/>
              </a:rPr>
              <a:t> </a:t>
            </a:r>
            <a:r>
              <a:rPr lang="en-US" dirty="0" err="1">
                <a:ea typeface="Calibri" panose="020F0502020204030204"/>
                <a:cs typeface="Calibri"/>
              </a:rPr>
              <a:t>nueva</a:t>
            </a:r>
            <a:r>
              <a:rPr lang="en-US" dirty="0">
                <a:ea typeface="Calibri" panose="020F0502020204030204"/>
                <a:cs typeface="Calibri"/>
              </a:rPr>
              <a:t> </a:t>
            </a:r>
            <a:r>
              <a:rPr lang="en-US" dirty="0" err="1">
                <a:ea typeface="Calibri" panose="020F0502020204030204"/>
                <a:cs typeface="Calibri"/>
              </a:rPr>
              <a:t>herramienta</a:t>
            </a:r>
            <a:r>
              <a:rPr lang="en-US" dirty="0">
                <a:ea typeface="Calibri" panose="020F0502020204030204"/>
                <a:cs typeface="Calibri"/>
              </a:rPr>
              <a:t> para </a:t>
            </a:r>
            <a:r>
              <a:rPr lang="en-US" dirty="0" err="1">
                <a:ea typeface="Calibri" panose="020F0502020204030204"/>
                <a:cs typeface="Calibri"/>
              </a:rPr>
              <a:t>plazmar</a:t>
            </a:r>
            <a:r>
              <a:rPr lang="en-US" dirty="0">
                <a:ea typeface="Calibri" panose="020F0502020204030204"/>
                <a:cs typeface="Calibri"/>
              </a:rPr>
              <a:t> </a:t>
            </a:r>
            <a:r>
              <a:rPr lang="en-US" dirty="0" err="1">
                <a:ea typeface="Calibri" panose="020F0502020204030204"/>
                <a:cs typeface="Calibri"/>
              </a:rPr>
              <a:t>diseños</a:t>
            </a:r>
            <a:r>
              <a:rPr lang="en-US" dirty="0">
                <a:ea typeface="Calibri" panose="020F0502020204030204"/>
                <a:cs typeface="Calibri"/>
              </a:rPr>
              <a:t> y </a:t>
            </a:r>
            <a:r>
              <a:rPr lang="en-US" dirty="0" err="1">
                <a:ea typeface="Calibri" panose="020F0502020204030204"/>
                <a:cs typeface="Calibri"/>
              </a:rPr>
              <a:t>dimensiones</a:t>
            </a:r>
            <a:r>
              <a:rPr lang="en-US" dirty="0">
                <a:ea typeface="Calibri" panose="020F0502020204030204"/>
                <a:cs typeface="Calibri"/>
              </a:rPr>
              <a:t> </a:t>
            </a:r>
            <a:r>
              <a:rPr lang="en-US" dirty="0" err="1">
                <a:ea typeface="Calibri" panose="020F0502020204030204"/>
                <a:cs typeface="Calibri"/>
              </a:rPr>
              <a:t>ocupadas</a:t>
            </a:r>
            <a:r>
              <a:rPr lang="en-US" dirty="0">
                <a:ea typeface="Calibri" panose="020F0502020204030204"/>
                <a:cs typeface="Calibri"/>
              </a:rPr>
              <a:t> </a:t>
            </a:r>
            <a:r>
              <a:rPr lang="en-US" dirty="0" err="1">
                <a:ea typeface="Calibri" panose="020F0502020204030204"/>
                <a:cs typeface="Calibri"/>
              </a:rPr>
              <a:t>en</a:t>
            </a:r>
            <a:r>
              <a:rPr lang="en-US" dirty="0">
                <a:ea typeface="Calibri" panose="020F0502020204030204"/>
                <a:cs typeface="Calibri"/>
              </a:rPr>
              <a:t> el area </a:t>
            </a:r>
            <a:r>
              <a:rPr lang="en-US" dirty="0" err="1">
                <a:ea typeface="Calibri" panose="020F0502020204030204"/>
                <a:cs typeface="Calibri"/>
              </a:rPr>
              <a:t>textil</a:t>
            </a:r>
            <a:r>
              <a:rPr lang="en-US" dirty="0">
                <a:ea typeface="Calibri" panose="020F0502020204030204"/>
                <a:cs typeface="Calibri"/>
              </a:rPr>
              <a:t> , </a:t>
            </a:r>
            <a:r>
              <a:rPr lang="en-US" dirty="0" err="1">
                <a:ea typeface="Calibri" panose="020F0502020204030204"/>
                <a:cs typeface="Calibri"/>
              </a:rPr>
              <a:t>planos</a:t>
            </a:r>
            <a:r>
              <a:rPr lang="en-US" dirty="0">
                <a:ea typeface="Calibri" panose="020F0502020204030204"/>
                <a:cs typeface="Calibri"/>
              </a:rPr>
              <a:t> de </a:t>
            </a:r>
            <a:r>
              <a:rPr lang="en-US" dirty="0" err="1">
                <a:ea typeface="Calibri" panose="020F0502020204030204"/>
                <a:cs typeface="Calibri"/>
              </a:rPr>
              <a:t>maquinas</a:t>
            </a:r>
            <a:r>
              <a:rPr lang="en-US" dirty="0">
                <a:ea typeface="Calibri" panose="020F0502020204030204"/>
                <a:cs typeface="Calibri"/>
              </a:rPr>
              <a:t>, </a:t>
            </a:r>
            <a:r>
              <a:rPr lang="en-US" dirty="0" err="1">
                <a:ea typeface="Calibri" panose="020F0502020204030204"/>
                <a:cs typeface="Calibri"/>
              </a:rPr>
              <a:t>moldes</a:t>
            </a:r>
            <a:r>
              <a:rPr lang="en-US" dirty="0">
                <a:ea typeface="Calibri" panose="020F0502020204030204"/>
                <a:cs typeface="Calibri"/>
              </a:rPr>
              <a:t> de </a:t>
            </a:r>
            <a:r>
              <a:rPr lang="en-US" dirty="0" err="1">
                <a:ea typeface="Calibri" panose="020F0502020204030204"/>
                <a:cs typeface="Calibri"/>
              </a:rPr>
              <a:t>prendas</a:t>
            </a:r>
            <a:r>
              <a:rPr lang="en-US" dirty="0">
                <a:ea typeface="Calibri" panose="020F0502020204030204"/>
                <a:cs typeface="Calibri"/>
              </a:rPr>
              <a:t>, </a:t>
            </a:r>
            <a:r>
              <a:rPr lang="en-US" dirty="0" err="1">
                <a:ea typeface="Calibri" panose="020F0502020204030204"/>
                <a:cs typeface="Calibri"/>
              </a:rPr>
              <a:t>prendas</a:t>
            </a:r>
            <a:r>
              <a:rPr lang="en-US" dirty="0">
                <a:ea typeface="Calibri" panose="020F0502020204030204"/>
                <a:cs typeface="Calibri"/>
              </a:rPr>
              <a:t> </a:t>
            </a:r>
            <a:r>
              <a:rPr lang="en-US" dirty="0" err="1">
                <a:ea typeface="Calibri" panose="020F0502020204030204"/>
                <a:cs typeface="Calibri"/>
              </a:rPr>
              <a:t>terminadas</a:t>
            </a:r>
            <a:r>
              <a:rPr lang="en-US" dirty="0">
                <a:ea typeface="Calibri" panose="020F0502020204030204"/>
                <a:cs typeface="Calibri"/>
              </a:rPr>
              <a:t> y </a:t>
            </a:r>
            <a:r>
              <a:rPr lang="en-US" dirty="0" err="1">
                <a:ea typeface="Calibri" panose="020F0502020204030204"/>
                <a:cs typeface="Calibri"/>
              </a:rPr>
              <a:t>especificaciones</a:t>
            </a:r>
            <a:r>
              <a:rPr lang="en-US" dirty="0">
                <a:ea typeface="Calibri" panose="020F0502020204030204"/>
                <a:cs typeface="Calibri"/>
              </a:rPr>
              <a:t> </a:t>
            </a:r>
            <a:r>
              <a:rPr lang="en-US" dirty="0" err="1">
                <a:ea typeface="Calibri" panose="020F0502020204030204"/>
                <a:cs typeface="Calibri"/>
              </a:rPr>
              <a:t>en</a:t>
            </a:r>
            <a:r>
              <a:rPr lang="en-US" dirty="0">
                <a:ea typeface="Calibri" panose="020F0502020204030204"/>
                <a:cs typeface="Calibri"/>
              </a:rPr>
              <a:t> </a:t>
            </a:r>
            <a:r>
              <a:rPr lang="en-US" dirty="0" err="1">
                <a:ea typeface="Calibri" panose="020F0502020204030204"/>
                <a:cs typeface="Calibri"/>
              </a:rPr>
              <a:t>dibujo</a:t>
            </a:r>
            <a:r>
              <a:rPr lang="en-US" dirty="0">
                <a:ea typeface="Calibri" panose="020F0502020204030204"/>
                <a:cs typeface="Calibri"/>
              </a:rPr>
              <a:t> </a:t>
            </a:r>
            <a:r>
              <a:rPr lang="en-US" dirty="0" err="1">
                <a:ea typeface="Calibri" panose="020F0502020204030204"/>
                <a:cs typeface="Calibri"/>
              </a:rPr>
              <a:t>ahora</a:t>
            </a:r>
            <a:r>
              <a:rPr lang="en-US" dirty="0">
                <a:ea typeface="Calibri" panose="020F0502020204030204"/>
                <a:cs typeface="Calibri"/>
              </a:rPr>
              <a:t> de forma digital.</a:t>
            </a:r>
          </a:p>
        </p:txBody>
      </p:sp>
    </p:spTree>
    <p:extLst>
      <p:ext uri="{BB962C8B-B14F-4D97-AF65-F5344CB8AC3E}">
        <p14:creationId xmlns:p14="http://schemas.microsoft.com/office/powerpoint/2010/main" val="2379480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1" y="617052"/>
            <a:ext cx="5282682" cy="1193527"/>
          </a:xfrm>
          <a:ln w="76200">
            <a:solidFill>
              <a:srgbClr val="6699FF"/>
            </a:solidFill>
          </a:ln>
        </p:spPr>
        <p:txBody>
          <a:bodyPr>
            <a:normAutofit fontScale="90000"/>
          </a:bodyPr>
          <a:lstStyle/>
          <a:p>
            <a:r>
              <a:rPr lang="es-MX" dirty="0" smtClean="0">
                <a:ln w="76200">
                  <a:solidFill>
                    <a:srgbClr val="6699FF"/>
                  </a:solidFill>
                </a:ln>
                <a:solidFill>
                  <a:srgbClr val="6699FF"/>
                </a:solidFill>
              </a:rPr>
              <a:t>MESA PRACTICA 1 </a:t>
            </a:r>
            <a:br>
              <a:rPr lang="es-MX" dirty="0" smtClean="0">
                <a:ln w="76200">
                  <a:solidFill>
                    <a:srgbClr val="6699FF"/>
                  </a:solidFill>
                </a:ln>
                <a:solidFill>
                  <a:srgbClr val="6699FF"/>
                </a:solidFill>
              </a:rPr>
            </a:br>
            <a:r>
              <a:rPr lang="es-MX" dirty="0" smtClean="0">
                <a:ln w="76200">
                  <a:solidFill>
                    <a:srgbClr val="6699FF"/>
                  </a:solidFill>
                </a:ln>
                <a:solidFill>
                  <a:srgbClr val="6699FF"/>
                </a:solidFill>
              </a:rPr>
              <a:t>15/03/23</a:t>
            </a:r>
            <a:endParaRPr lang="es-MX" dirty="0">
              <a:ln w="76200">
                <a:solidFill>
                  <a:srgbClr val="6699FF"/>
                </a:solidFill>
              </a:ln>
              <a:solidFill>
                <a:srgbClr val="6699FF"/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5681" y="6288825"/>
            <a:ext cx="4114800" cy="365125"/>
          </a:xfrm>
        </p:spPr>
        <p:txBody>
          <a:bodyPr/>
          <a:lstStyle/>
          <a:p>
            <a:r>
              <a:rPr lang="en-US" dirty="0"/>
              <a:t>IPN-ESIT-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 Arellano Angelica 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4756B3B-EE8E-BAAC-4D7D-1B32F7920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788" y="2301487"/>
            <a:ext cx="3285931" cy="32222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n w="28575">
                  <a:solidFill>
                    <a:srgbClr val="CC99FF"/>
                  </a:solidFill>
                </a:ln>
                <a:solidFill>
                  <a:srgbClr val="CC99FF"/>
                </a:solidFill>
                <a:cs typeface="Calibri"/>
              </a:rPr>
              <a:t>Tubular de </a:t>
            </a:r>
            <a:r>
              <a:rPr lang="en-US" dirty="0" err="1">
                <a:ln w="28575">
                  <a:solidFill>
                    <a:srgbClr val="CC99FF"/>
                  </a:solidFill>
                </a:ln>
                <a:solidFill>
                  <a:srgbClr val="CC99FF"/>
                </a:solidFill>
                <a:cs typeface="Calibri"/>
              </a:rPr>
              <a:t>acero</a:t>
            </a:r>
            <a:endParaRPr lang="en-US" dirty="0">
              <a:ln w="28575">
                <a:solidFill>
                  <a:srgbClr val="CC99FF"/>
                </a:solidFill>
              </a:ln>
              <a:solidFill>
                <a:srgbClr val="CC99FF"/>
              </a:solidFill>
              <a:cs typeface="Calibri"/>
            </a:endParaRPr>
          </a:p>
          <a:p>
            <a:r>
              <a:rPr lang="en-US" dirty="0" err="1">
                <a:ln w="28575">
                  <a:solidFill>
                    <a:srgbClr val="CC99FF"/>
                  </a:solidFill>
                </a:ln>
                <a:solidFill>
                  <a:srgbClr val="CC99FF"/>
                </a:solidFill>
                <a:cs typeface="Calibri"/>
              </a:rPr>
              <a:t>Diseño</a:t>
            </a:r>
            <a:r>
              <a:rPr lang="en-US" dirty="0">
                <a:ln w="28575">
                  <a:solidFill>
                    <a:srgbClr val="CC99FF"/>
                  </a:solidFill>
                </a:ln>
                <a:solidFill>
                  <a:srgbClr val="CC99FF"/>
                </a:solidFill>
                <a:cs typeface="Calibri"/>
              </a:rPr>
              <a:t> </a:t>
            </a:r>
            <a:r>
              <a:rPr lang="en-US" dirty="0" err="1">
                <a:ln w="28575">
                  <a:solidFill>
                    <a:srgbClr val="CC99FF"/>
                  </a:solidFill>
                </a:ln>
                <a:solidFill>
                  <a:srgbClr val="CC99FF"/>
                </a:solidFill>
                <a:cs typeface="Calibri"/>
              </a:rPr>
              <a:t>en</a:t>
            </a:r>
            <a:r>
              <a:rPr lang="en-US" dirty="0">
                <a:ln w="28575">
                  <a:solidFill>
                    <a:srgbClr val="CC99FF"/>
                  </a:solidFill>
                </a:ln>
                <a:solidFill>
                  <a:srgbClr val="CC99FF"/>
                </a:solidFill>
                <a:cs typeface="Calibri"/>
              </a:rPr>
              <a:t> 2D y 3D (</a:t>
            </a:r>
            <a:r>
              <a:rPr lang="en-US" dirty="0" err="1">
                <a:ln w="28575">
                  <a:solidFill>
                    <a:srgbClr val="CC99FF"/>
                  </a:solidFill>
                </a:ln>
                <a:solidFill>
                  <a:srgbClr val="CC99FF"/>
                </a:solidFill>
                <a:cs typeface="Calibri"/>
              </a:rPr>
              <a:t>acotado</a:t>
            </a:r>
            <a:r>
              <a:rPr lang="en-US" dirty="0">
                <a:ln w="28575">
                  <a:solidFill>
                    <a:srgbClr val="CC99FF"/>
                  </a:solidFill>
                </a:ln>
                <a:solidFill>
                  <a:srgbClr val="CC99FF"/>
                </a:solidFill>
                <a:cs typeface="Calibri"/>
              </a:rPr>
              <a:t>)</a:t>
            </a:r>
          </a:p>
          <a:p>
            <a:r>
              <a:rPr lang="en-US" dirty="0" err="1">
                <a:ln w="28575">
                  <a:solidFill>
                    <a:srgbClr val="CC99FF"/>
                  </a:solidFill>
                </a:ln>
                <a:solidFill>
                  <a:srgbClr val="CC99FF"/>
                </a:solidFill>
                <a:cs typeface="Calibri"/>
              </a:rPr>
              <a:t>Dimensiones</a:t>
            </a:r>
            <a:r>
              <a:rPr lang="en-US" dirty="0">
                <a:ln w="28575">
                  <a:solidFill>
                    <a:srgbClr val="CC99FF"/>
                  </a:solidFill>
                </a:ln>
                <a:solidFill>
                  <a:srgbClr val="CC99FF"/>
                </a:solidFill>
                <a:cs typeface="Calibri"/>
              </a:rPr>
              <a:t> 2.5m*1m*1.20m</a:t>
            </a:r>
          </a:p>
          <a:p>
            <a:r>
              <a:rPr lang="en-US" dirty="0" err="1">
                <a:ln w="28575">
                  <a:solidFill>
                    <a:srgbClr val="CC99FF"/>
                  </a:solidFill>
                </a:ln>
                <a:solidFill>
                  <a:srgbClr val="CC99FF"/>
                </a:solidFill>
                <a:cs typeface="Calibri"/>
              </a:rPr>
              <a:t>Soportar</a:t>
            </a:r>
            <a:r>
              <a:rPr lang="en-US" dirty="0">
                <a:ln w="28575">
                  <a:solidFill>
                    <a:srgbClr val="CC99FF"/>
                  </a:solidFill>
                </a:ln>
                <a:solidFill>
                  <a:srgbClr val="CC99FF"/>
                </a:solidFill>
                <a:cs typeface="Calibri"/>
              </a:rPr>
              <a:t> </a:t>
            </a:r>
            <a:r>
              <a:rPr lang="en-US" dirty="0" err="1">
                <a:ln w="28575">
                  <a:solidFill>
                    <a:srgbClr val="CC99FF"/>
                  </a:solidFill>
                </a:ln>
                <a:solidFill>
                  <a:srgbClr val="CC99FF"/>
                </a:solidFill>
                <a:cs typeface="Calibri"/>
              </a:rPr>
              <a:t>por</a:t>
            </a:r>
            <a:r>
              <a:rPr lang="en-US" dirty="0">
                <a:ln w="28575">
                  <a:solidFill>
                    <a:srgbClr val="CC99FF"/>
                  </a:solidFill>
                </a:ln>
                <a:solidFill>
                  <a:srgbClr val="CC99FF"/>
                </a:solidFill>
                <a:cs typeface="Calibri"/>
              </a:rPr>
              <a:t> lo </a:t>
            </a:r>
            <a:r>
              <a:rPr lang="en-US" dirty="0" err="1">
                <a:ln w="28575">
                  <a:solidFill>
                    <a:srgbClr val="CC99FF"/>
                  </a:solidFill>
                </a:ln>
                <a:solidFill>
                  <a:srgbClr val="CC99FF"/>
                </a:solidFill>
                <a:cs typeface="Calibri"/>
              </a:rPr>
              <a:t>menos</a:t>
            </a:r>
            <a:r>
              <a:rPr lang="en-US" dirty="0">
                <a:ln w="28575">
                  <a:solidFill>
                    <a:srgbClr val="CC99FF"/>
                  </a:solidFill>
                </a:ln>
                <a:solidFill>
                  <a:srgbClr val="CC99FF"/>
                </a:solidFill>
                <a:cs typeface="Calibri"/>
              </a:rPr>
              <a:t> 500kg</a:t>
            </a:r>
          </a:p>
        </p:txBody>
      </p:sp>
      <p:pic>
        <p:nvPicPr>
          <p:cNvPr id="15" name="Picture 23" descr="A picture containing calendar&#10;&#10;Description automatically generated">
            <a:extLst>
              <a:ext uri="{FF2B5EF4-FFF2-40B4-BE49-F238E27FC236}">
                <a16:creationId xmlns:a16="http://schemas.microsoft.com/office/drawing/2014/main" id="{9C1E02B6-98A3-540F-0942-A1B04B68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621" y="776603"/>
            <a:ext cx="3743497" cy="499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4689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49140" y="126097"/>
            <a:ext cx="2875383" cy="1193527"/>
          </a:xfrm>
          <a:ln w="76200">
            <a:solidFill>
              <a:srgbClr val="6699FF"/>
            </a:solidFill>
          </a:ln>
        </p:spPr>
        <p:txBody>
          <a:bodyPr>
            <a:normAutofit/>
          </a:bodyPr>
          <a:lstStyle/>
          <a:p>
            <a:r>
              <a:rPr lang="es-MX" sz="2800" dirty="0" smtClean="0">
                <a:ln w="38100">
                  <a:solidFill>
                    <a:srgbClr val="6699FF"/>
                  </a:solidFill>
                </a:ln>
                <a:solidFill>
                  <a:srgbClr val="6699FF"/>
                </a:solidFill>
              </a:rPr>
              <a:t>MESA PRACTICA 1 </a:t>
            </a:r>
            <a:br>
              <a:rPr lang="es-MX" sz="2800" dirty="0" smtClean="0">
                <a:ln w="38100">
                  <a:solidFill>
                    <a:srgbClr val="6699FF"/>
                  </a:solidFill>
                </a:ln>
                <a:solidFill>
                  <a:srgbClr val="6699FF"/>
                </a:solidFill>
              </a:rPr>
            </a:br>
            <a:r>
              <a:rPr lang="es-MX" sz="2800" dirty="0" smtClean="0">
                <a:ln w="38100">
                  <a:solidFill>
                    <a:srgbClr val="6699FF"/>
                  </a:solidFill>
                </a:ln>
                <a:solidFill>
                  <a:srgbClr val="6699FF"/>
                </a:solidFill>
              </a:rPr>
              <a:t>10/03/23</a:t>
            </a:r>
            <a:endParaRPr lang="es-MX" sz="2800" dirty="0">
              <a:ln w="38100">
                <a:solidFill>
                  <a:srgbClr val="6699FF"/>
                </a:solidFill>
              </a:ln>
              <a:solidFill>
                <a:srgbClr val="6699FF"/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5681" y="6288825"/>
            <a:ext cx="4114800" cy="365125"/>
          </a:xfrm>
        </p:spPr>
        <p:txBody>
          <a:bodyPr/>
          <a:lstStyle/>
          <a:p>
            <a:r>
              <a:rPr lang="en-US" dirty="0"/>
              <a:t>IPN-ESIT-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 Arellano Angelica </a:t>
            </a:r>
            <a:endParaRPr lang="en-US" dirty="0"/>
          </a:p>
        </p:txBody>
      </p:sp>
      <p:pic>
        <p:nvPicPr>
          <p:cNvPr id="9" name="Marcador de contenido 8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527" y="1651519"/>
            <a:ext cx="8500187" cy="4525444"/>
          </a:xfrm>
          <a:prstGeom prst="rect">
            <a:avLst/>
          </a:prstGeom>
        </p:spPr>
      </p:pic>
      <p:pic>
        <p:nvPicPr>
          <p:cNvPr id="10" name="Marcador de contenido 8"/>
          <p:cNvPicPr>
            <a:picLocks/>
          </p:cNvPicPr>
          <p:nvPr/>
        </p:nvPicPr>
        <p:blipFill rotWithShape="1">
          <a:blip r:embed="rId2"/>
          <a:srcRect l="5889" t="4339" r="91534" b="88715"/>
          <a:stretch/>
        </p:blipFill>
        <p:spPr>
          <a:xfrm>
            <a:off x="314325" y="1651519"/>
            <a:ext cx="1085850" cy="1219200"/>
          </a:xfrm>
          <a:prstGeom prst="rect">
            <a:avLst/>
          </a:prstGeom>
          <a:ln w="76200">
            <a:solidFill>
              <a:srgbClr val="6699FF"/>
            </a:solidFill>
          </a:ln>
        </p:spPr>
      </p:pic>
      <p:pic>
        <p:nvPicPr>
          <p:cNvPr id="11" name="Imagen 10"/>
          <p:cNvPicPr/>
          <p:nvPr/>
        </p:nvPicPr>
        <p:blipFill rotWithShape="1">
          <a:blip r:embed="rId3"/>
          <a:srcRect l="8499" t="4622" r="82207" b="81873"/>
          <a:stretch/>
        </p:blipFill>
        <p:spPr bwMode="auto">
          <a:xfrm>
            <a:off x="1964612" y="392309"/>
            <a:ext cx="1397714" cy="1147348"/>
          </a:xfrm>
          <a:prstGeom prst="rect">
            <a:avLst/>
          </a:prstGeom>
          <a:ln w="76200">
            <a:solidFill>
              <a:srgbClr val="6699FF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9486706" y="4286250"/>
            <a:ext cx="2000250" cy="1754326"/>
          </a:xfrm>
          <a:prstGeom prst="rect">
            <a:avLst/>
          </a:prstGeom>
          <a:solidFill>
            <a:srgbClr val="FFFFFF"/>
          </a:solidFill>
          <a:ln w="57150">
            <a:solidFill>
              <a:srgbClr val="6699FF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 smtClean="0"/>
              <a:t>Seleccionamos los ajustes para saber el peso y dimensiones como su capacidad de peso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987988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49140" y="126097"/>
            <a:ext cx="2875383" cy="1193527"/>
          </a:xfrm>
          <a:ln w="76200">
            <a:solidFill>
              <a:srgbClr val="6699FF"/>
            </a:solidFill>
          </a:ln>
        </p:spPr>
        <p:txBody>
          <a:bodyPr>
            <a:normAutofit/>
          </a:bodyPr>
          <a:lstStyle/>
          <a:p>
            <a:r>
              <a:rPr lang="es-MX" sz="2800" dirty="0" smtClean="0">
                <a:ln w="38100">
                  <a:solidFill>
                    <a:srgbClr val="6699FF"/>
                  </a:solidFill>
                </a:ln>
                <a:solidFill>
                  <a:srgbClr val="6699FF"/>
                </a:solidFill>
              </a:rPr>
              <a:t>MESA PRACTICA 1 </a:t>
            </a:r>
            <a:br>
              <a:rPr lang="es-MX" sz="2800" dirty="0" smtClean="0">
                <a:ln w="38100">
                  <a:solidFill>
                    <a:srgbClr val="6699FF"/>
                  </a:solidFill>
                </a:ln>
                <a:solidFill>
                  <a:srgbClr val="6699FF"/>
                </a:solidFill>
              </a:rPr>
            </a:br>
            <a:r>
              <a:rPr lang="es-MX" sz="2800" dirty="0" smtClean="0">
                <a:ln w="38100">
                  <a:solidFill>
                    <a:srgbClr val="6699FF"/>
                  </a:solidFill>
                </a:ln>
                <a:solidFill>
                  <a:srgbClr val="6699FF"/>
                </a:solidFill>
              </a:rPr>
              <a:t>10/03/23</a:t>
            </a:r>
            <a:endParaRPr lang="es-MX" sz="2800" dirty="0">
              <a:ln w="38100">
                <a:solidFill>
                  <a:srgbClr val="6699FF"/>
                </a:solidFill>
              </a:ln>
              <a:solidFill>
                <a:srgbClr val="6699FF"/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5681" y="6288825"/>
            <a:ext cx="4114800" cy="365125"/>
          </a:xfrm>
        </p:spPr>
        <p:txBody>
          <a:bodyPr/>
          <a:lstStyle/>
          <a:p>
            <a:r>
              <a:rPr lang="en-US" dirty="0"/>
              <a:t>IPN-ESIT-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 Arellano Angelica </a:t>
            </a:r>
            <a:endParaRPr lang="en-US" dirty="0"/>
          </a:p>
        </p:txBody>
      </p:sp>
      <p:pic>
        <p:nvPicPr>
          <p:cNvPr id="10" name="Marcador de contenido 9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pic>
        <p:nvPicPr>
          <p:cNvPr id="11" name="Marcador de contenido 8"/>
          <p:cNvPicPr>
            <a:picLocks/>
          </p:cNvPicPr>
          <p:nvPr/>
        </p:nvPicPr>
        <p:blipFill rotWithShape="1">
          <a:blip r:embed="rId3"/>
          <a:srcRect l="5889" t="4339" r="91534" b="88715"/>
          <a:stretch/>
        </p:blipFill>
        <p:spPr>
          <a:xfrm>
            <a:off x="790575" y="2251594"/>
            <a:ext cx="1085850" cy="1219200"/>
          </a:xfrm>
          <a:prstGeom prst="rect">
            <a:avLst/>
          </a:prstGeom>
          <a:ln w="76200">
            <a:solidFill>
              <a:srgbClr val="6699FF"/>
            </a:solidFill>
          </a:ln>
        </p:spPr>
      </p:pic>
      <p:pic>
        <p:nvPicPr>
          <p:cNvPr id="12" name="Imagen 11"/>
          <p:cNvPicPr/>
          <p:nvPr/>
        </p:nvPicPr>
        <p:blipFill rotWithShape="1">
          <a:blip r:embed="rId4"/>
          <a:srcRect l="8499" t="4622" r="82207" b="81873"/>
          <a:stretch/>
        </p:blipFill>
        <p:spPr bwMode="auto">
          <a:xfrm>
            <a:off x="2459912" y="425277"/>
            <a:ext cx="1397714" cy="1147348"/>
          </a:xfrm>
          <a:prstGeom prst="rect">
            <a:avLst/>
          </a:prstGeom>
          <a:ln w="76200">
            <a:solidFill>
              <a:srgbClr val="6699FF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21044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209314" y="126097"/>
            <a:ext cx="2715209" cy="1152197"/>
          </a:xfrm>
          <a:ln w="76200">
            <a:solidFill>
              <a:srgbClr val="6699FF"/>
            </a:solidFill>
          </a:ln>
        </p:spPr>
        <p:txBody>
          <a:bodyPr>
            <a:normAutofit fontScale="90000"/>
          </a:bodyPr>
          <a:lstStyle/>
          <a:p>
            <a:r>
              <a:rPr lang="es-MX" sz="2800" dirty="0" smtClean="0">
                <a:ln w="38100">
                  <a:solidFill>
                    <a:srgbClr val="6699FF"/>
                  </a:solidFill>
                </a:ln>
                <a:solidFill>
                  <a:srgbClr val="6699FF"/>
                </a:solidFill>
              </a:rPr>
              <a:t>ARETE  PRACTICA 2 </a:t>
            </a:r>
            <a:br>
              <a:rPr lang="es-MX" sz="2800" dirty="0" smtClean="0">
                <a:ln w="38100">
                  <a:solidFill>
                    <a:srgbClr val="6699FF"/>
                  </a:solidFill>
                </a:ln>
                <a:solidFill>
                  <a:srgbClr val="6699FF"/>
                </a:solidFill>
              </a:rPr>
            </a:br>
            <a:r>
              <a:rPr lang="es-MX" sz="2800" dirty="0" smtClean="0">
                <a:ln w="38100">
                  <a:solidFill>
                    <a:srgbClr val="6699FF"/>
                  </a:solidFill>
                </a:ln>
                <a:solidFill>
                  <a:srgbClr val="6699FF"/>
                </a:solidFill>
              </a:rPr>
              <a:t>15/03/23</a:t>
            </a:r>
            <a:endParaRPr lang="es-MX" sz="2800" dirty="0">
              <a:ln w="38100">
                <a:solidFill>
                  <a:srgbClr val="6699FF"/>
                </a:solidFill>
              </a:ln>
              <a:solidFill>
                <a:srgbClr val="6699FF"/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5681" y="6288825"/>
            <a:ext cx="4114800" cy="365125"/>
          </a:xfrm>
        </p:spPr>
        <p:txBody>
          <a:bodyPr/>
          <a:lstStyle/>
          <a:p>
            <a:r>
              <a:rPr lang="en-US" dirty="0"/>
              <a:t>IPN-ESIT-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 Arellano Angelica </a:t>
            </a:r>
            <a:endParaRPr lang="en-US" dirty="0"/>
          </a:p>
        </p:txBody>
      </p:sp>
      <p:pic>
        <p:nvPicPr>
          <p:cNvPr id="9" name="Marcador de contenido 8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3" y="1520784"/>
            <a:ext cx="7932893" cy="4768041"/>
          </a:xfrm>
          <a:prstGeom prst="rect">
            <a:avLst/>
          </a:prstGeom>
        </p:spPr>
      </p:pic>
      <p:pic>
        <p:nvPicPr>
          <p:cNvPr id="11" name="Imagen 10"/>
          <p:cNvPicPr/>
          <p:nvPr/>
        </p:nvPicPr>
        <p:blipFill rotWithShape="1">
          <a:blip r:embed="rId3"/>
          <a:srcRect l="8499" t="4622" r="82207" b="81873"/>
          <a:stretch/>
        </p:blipFill>
        <p:spPr bwMode="auto">
          <a:xfrm>
            <a:off x="450137" y="1606377"/>
            <a:ext cx="1397714" cy="1147348"/>
          </a:xfrm>
          <a:prstGeom prst="rect">
            <a:avLst/>
          </a:prstGeom>
          <a:ln w="76200">
            <a:solidFill>
              <a:srgbClr val="6699FF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n 11"/>
          <p:cNvPicPr/>
          <p:nvPr/>
        </p:nvPicPr>
        <p:blipFill rotWithShape="1">
          <a:blip r:embed="rId4"/>
          <a:srcRect l="9197" t="8175" r="84105" b="77606"/>
          <a:stretch/>
        </p:blipFill>
        <p:spPr bwMode="auto">
          <a:xfrm>
            <a:off x="2228143" y="372600"/>
            <a:ext cx="1582690" cy="1233777"/>
          </a:xfrm>
          <a:prstGeom prst="rect">
            <a:avLst/>
          </a:prstGeom>
          <a:ln w="76200">
            <a:solidFill>
              <a:srgbClr val="6699FF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Marcador de contenido 8"/>
          <p:cNvPicPr>
            <a:picLocks/>
          </p:cNvPicPr>
          <p:nvPr/>
        </p:nvPicPr>
        <p:blipFill rotWithShape="1">
          <a:blip r:embed="rId5"/>
          <a:srcRect l="5889" t="4339" r="91534" b="88715"/>
          <a:stretch/>
        </p:blipFill>
        <p:spPr>
          <a:xfrm>
            <a:off x="606069" y="3318394"/>
            <a:ext cx="1085850" cy="1219200"/>
          </a:xfrm>
          <a:prstGeom prst="rect">
            <a:avLst/>
          </a:prstGeom>
          <a:ln w="76200">
            <a:solidFill>
              <a:srgbClr val="6699FF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6"/>
          <a:srcRect l="3105" t="23045" r="91408" b="72362"/>
          <a:stretch/>
        </p:blipFill>
        <p:spPr>
          <a:xfrm>
            <a:off x="5458536" y="416526"/>
            <a:ext cx="1616640" cy="761317"/>
          </a:xfrm>
          <a:prstGeom prst="rect">
            <a:avLst/>
          </a:prstGeom>
          <a:ln w="57150">
            <a:solidFill>
              <a:srgbClr val="6699FF"/>
            </a:solidFill>
          </a:ln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7"/>
          <a:srcRect l="23466" t="3353" r="71221" b="85971"/>
          <a:stretch/>
        </p:blipFill>
        <p:spPr>
          <a:xfrm>
            <a:off x="10277475" y="3167236"/>
            <a:ext cx="1304925" cy="1475136"/>
          </a:xfrm>
          <a:prstGeom prst="rect">
            <a:avLst/>
          </a:prstGeom>
          <a:ln w="57150">
            <a:solidFill>
              <a:srgbClr val="6699FF"/>
            </a:solidFill>
          </a:ln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7"/>
          <a:srcRect l="136" t="-343" r="71221" b="85971"/>
          <a:stretch/>
        </p:blipFill>
        <p:spPr>
          <a:xfrm>
            <a:off x="371475" y="5482376"/>
            <a:ext cx="2362199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079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9CC20F8-D16D-039E-FCE6-E21C0E568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Para el </a:t>
            </a:r>
            <a:r>
              <a:rPr lang="en-US" dirty="0" err="1">
                <a:ea typeface="+mn-lt"/>
                <a:cs typeface="+mn-lt"/>
              </a:rPr>
              <a:t>cálculo</a:t>
            </a:r>
            <a:r>
              <a:rPr lang="en-US" dirty="0">
                <a:ea typeface="+mn-lt"/>
                <a:cs typeface="+mn-lt"/>
              </a:rPr>
              <a:t> del </a:t>
            </a:r>
            <a:r>
              <a:rPr lang="en-US" dirty="0" err="1">
                <a:ea typeface="+mn-lt"/>
                <a:cs typeface="+mn-lt"/>
              </a:rPr>
              <a:t>engrane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  <a:hlinkClick r:id="rId2"/>
              </a:rPr>
              <a:t>https://ingemecanica.com/tutorialsemanal/tutorialn151.html#:~:text=En%20efecto%2C%20bajo%20un%20criterio,en%20su%20base%20o%20ra%C3%ADz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dirty="0" err="1">
                <a:cs typeface="Calibri"/>
              </a:rPr>
              <a:t>Catalogo</a:t>
            </a:r>
            <a:r>
              <a:rPr lang="en-US" dirty="0">
                <a:cs typeface="Calibri"/>
              </a:rPr>
              <a:t> de </a:t>
            </a:r>
            <a:r>
              <a:rPr lang="en-US" dirty="0" err="1">
                <a:cs typeface="Calibri"/>
              </a:rPr>
              <a:t>engranes</a:t>
            </a:r>
            <a:endParaRPr lang="en-US" dirty="0"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https://es.martinsprocket.com/docs//catalogs/power%20transmission/4_engranes/seccion%20g.pdf</a:t>
            </a:r>
            <a:endParaRPr lang="en-US" dirty="0">
              <a:cs typeface="Calibri"/>
            </a:endParaRPr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3454659" y="542404"/>
            <a:ext cx="5282682" cy="1193527"/>
          </a:xfrm>
          <a:ln w="76200">
            <a:solidFill>
              <a:srgbClr val="6699FF"/>
            </a:solidFill>
          </a:ln>
        </p:spPr>
        <p:txBody>
          <a:bodyPr>
            <a:normAutofit/>
          </a:bodyPr>
          <a:lstStyle/>
          <a:p>
            <a:r>
              <a:rPr lang="es-MX" dirty="0" smtClean="0">
                <a:ln w="76200">
                  <a:solidFill>
                    <a:srgbClr val="6699FF"/>
                  </a:solidFill>
                </a:ln>
                <a:solidFill>
                  <a:srgbClr val="6699FF"/>
                </a:solidFill>
              </a:rPr>
              <a:t>Calculo de engranes </a:t>
            </a:r>
            <a:endParaRPr lang="es-MX" dirty="0">
              <a:ln w="76200">
                <a:solidFill>
                  <a:srgbClr val="6699FF"/>
                </a:solidFill>
              </a:ln>
              <a:solidFill>
                <a:srgbClr val="6699FF"/>
              </a:solidFill>
            </a:endParaRP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5681" y="6288825"/>
            <a:ext cx="4114800" cy="365125"/>
          </a:xfrm>
        </p:spPr>
        <p:txBody>
          <a:bodyPr/>
          <a:lstStyle/>
          <a:p>
            <a:r>
              <a:rPr lang="en-US" dirty="0"/>
              <a:t>IPN-ESIT-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 Arellano Angelica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6664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5681" y="6288825"/>
            <a:ext cx="4114800" cy="365125"/>
          </a:xfrm>
        </p:spPr>
        <p:txBody>
          <a:bodyPr/>
          <a:lstStyle/>
          <a:p>
            <a:r>
              <a:rPr lang="en-US" dirty="0"/>
              <a:t>IPN-ESIT-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 Arellano Angelica </a:t>
            </a:r>
            <a:endParaRPr lang="en-US" dirty="0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8496300" y="141287"/>
            <a:ext cx="3448049" cy="1325563"/>
          </a:xfrm>
          <a:ln w="76200">
            <a:solidFill>
              <a:srgbClr val="6699FF"/>
            </a:solidFill>
          </a:ln>
        </p:spPr>
        <p:txBody>
          <a:bodyPr>
            <a:normAutofit fontScale="90000"/>
          </a:bodyPr>
          <a:lstStyle/>
          <a:p>
            <a:r>
              <a:rPr lang="es-MX" sz="2800" dirty="0" smtClean="0">
                <a:ln w="38100">
                  <a:solidFill>
                    <a:srgbClr val="6699FF"/>
                  </a:solidFill>
                </a:ln>
                <a:solidFill>
                  <a:srgbClr val="6699FF"/>
                </a:solidFill>
              </a:rPr>
              <a:t>ENGRANE</a:t>
            </a:r>
            <a:br>
              <a:rPr lang="es-MX" sz="2800" dirty="0" smtClean="0">
                <a:ln w="38100">
                  <a:solidFill>
                    <a:srgbClr val="6699FF"/>
                  </a:solidFill>
                </a:ln>
                <a:solidFill>
                  <a:srgbClr val="6699FF"/>
                </a:solidFill>
              </a:rPr>
            </a:br>
            <a:r>
              <a:rPr lang="es-MX" sz="2800" dirty="0" smtClean="0">
                <a:ln w="38100">
                  <a:solidFill>
                    <a:srgbClr val="6699FF"/>
                  </a:solidFill>
                </a:ln>
                <a:solidFill>
                  <a:srgbClr val="6699FF"/>
                </a:solidFill>
              </a:rPr>
              <a:t> 12 DIENTES PRACTICA 3</a:t>
            </a:r>
            <a:br>
              <a:rPr lang="es-MX" sz="2800" dirty="0" smtClean="0">
                <a:ln w="38100">
                  <a:solidFill>
                    <a:srgbClr val="6699FF"/>
                  </a:solidFill>
                </a:ln>
                <a:solidFill>
                  <a:srgbClr val="6699FF"/>
                </a:solidFill>
              </a:rPr>
            </a:br>
            <a:r>
              <a:rPr lang="es-MX" sz="2800" dirty="0" smtClean="0">
                <a:ln w="38100">
                  <a:solidFill>
                    <a:srgbClr val="6699FF"/>
                  </a:solidFill>
                </a:ln>
                <a:solidFill>
                  <a:srgbClr val="6699FF"/>
                </a:solidFill>
              </a:rPr>
              <a:t>17/03/23</a:t>
            </a:r>
            <a:endParaRPr lang="es-MX" sz="2800" dirty="0">
              <a:ln w="38100">
                <a:solidFill>
                  <a:srgbClr val="6699FF"/>
                </a:solidFill>
              </a:ln>
              <a:solidFill>
                <a:srgbClr val="6699FF"/>
              </a:solidFill>
            </a:endParaRPr>
          </a:p>
        </p:txBody>
      </p:sp>
      <p:pic>
        <p:nvPicPr>
          <p:cNvPr id="13" name="Marcador de contenido 12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pic>
        <p:nvPicPr>
          <p:cNvPr id="14" name="Imagen 13"/>
          <p:cNvPicPr/>
          <p:nvPr/>
        </p:nvPicPr>
        <p:blipFill rotWithShape="1">
          <a:blip r:embed="rId3"/>
          <a:srcRect l="7097" t="15302" r="84504" b="80100"/>
          <a:stretch/>
        </p:blipFill>
        <p:spPr bwMode="auto">
          <a:xfrm>
            <a:off x="2661679" y="923924"/>
            <a:ext cx="1448001" cy="409576"/>
          </a:xfrm>
          <a:prstGeom prst="rect">
            <a:avLst/>
          </a:prstGeom>
          <a:ln w="76200">
            <a:solidFill>
              <a:srgbClr val="6699FF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Imagen 14"/>
          <p:cNvPicPr/>
          <p:nvPr/>
        </p:nvPicPr>
        <p:blipFill rotWithShape="1">
          <a:blip r:embed="rId4"/>
          <a:srcRect l="4469" t="4053" r="87105" b="62857"/>
          <a:stretch/>
        </p:blipFill>
        <p:spPr bwMode="auto">
          <a:xfrm>
            <a:off x="612928" y="590550"/>
            <a:ext cx="1320312" cy="1899871"/>
          </a:xfrm>
          <a:prstGeom prst="rect">
            <a:avLst/>
          </a:prstGeom>
          <a:ln w="76200">
            <a:solidFill>
              <a:srgbClr val="6699FF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Imagen 15"/>
          <p:cNvPicPr/>
          <p:nvPr/>
        </p:nvPicPr>
        <p:blipFill rotWithShape="1">
          <a:blip r:embed="rId5"/>
          <a:srcRect l="19576" t="12322" r="73249" b="76651"/>
          <a:stretch/>
        </p:blipFill>
        <p:spPr bwMode="auto">
          <a:xfrm>
            <a:off x="547097" y="3098556"/>
            <a:ext cx="1451974" cy="971550"/>
          </a:xfrm>
          <a:prstGeom prst="rect">
            <a:avLst/>
          </a:prstGeom>
          <a:ln w="76200">
            <a:solidFill>
              <a:srgbClr val="6699FF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Imagen 16"/>
          <p:cNvPicPr/>
          <p:nvPr/>
        </p:nvPicPr>
        <p:blipFill rotWithShape="1">
          <a:blip r:embed="rId4"/>
          <a:srcRect l="116" t="4361" r="97199" b="88013"/>
          <a:stretch/>
        </p:blipFill>
        <p:spPr bwMode="auto">
          <a:xfrm>
            <a:off x="703630" y="4678241"/>
            <a:ext cx="951899" cy="853922"/>
          </a:xfrm>
          <a:prstGeom prst="rect">
            <a:avLst/>
          </a:prstGeom>
          <a:ln w="57150">
            <a:solidFill>
              <a:srgbClr val="6699FF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566265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610600" y="126097"/>
            <a:ext cx="3313924" cy="1152197"/>
          </a:xfrm>
          <a:ln w="76200">
            <a:solidFill>
              <a:srgbClr val="6699FF"/>
            </a:solidFill>
          </a:ln>
        </p:spPr>
        <p:txBody>
          <a:bodyPr>
            <a:normAutofit fontScale="90000"/>
          </a:bodyPr>
          <a:lstStyle/>
          <a:p>
            <a:r>
              <a:rPr lang="es-MX" sz="2800" dirty="0" smtClean="0">
                <a:ln w="38100">
                  <a:solidFill>
                    <a:srgbClr val="6699FF"/>
                  </a:solidFill>
                </a:ln>
                <a:solidFill>
                  <a:srgbClr val="6699FF"/>
                </a:solidFill>
              </a:rPr>
              <a:t>ENGRANE</a:t>
            </a:r>
            <a:br>
              <a:rPr lang="es-MX" sz="2800" dirty="0" smtClean="0">
                <a:ln w="38100">
                  <a:solidFill>
                    <a:srgbClr val="6699FF"/>
                  </a:solidFill>
                </a:ln>
                <a:solidFill>
                  <a:srgbClr val="6699FF"/>
                </a:solidFill>
              </a:rPr>
            </a:br>
            <a:r>
              <a:rPr lang="es-MX" sz="2800" dirty="0" smtClean="0">
                <a:ln w="38100">
                  <a:solidFill>
                    <a:srgbClr val="6699FF"/>
                  </a:solidFill>
                </a:ln>
                <a:solidFill>
                  <a:srgbClr val="6699FF"/>
                </a:solidFill>
              </a:rPr>
              <a:t> 12 DIENTES PRACTICA 3</a:t>
            </a:r>
            <a:br>
              <a:rPr lang="es-MX" sz="2800" dirty="0" smtClean="0">
                <a:ln w="38100">
                  <a:solidFill>
                    <a:srgbClr val="6699FF"/>
                  </a:solidFill>
                </a:ln>
                <a:solidFill>
                  <a:srgbClr val="6699FF"/>
                </a:solidFill>
              </a:rPr>
            </a:br>
            <a:r>
              <a:rPr lang="es-MX" sz="2800" dirty="0" smtClean="0">
                <a:ln w="38100">
                  <a:solidFill>
                    <a:srgbClr val="6699FF"/>
                  </a:solidFill>
                </a:ln>
                <a:solidFill>
                  <a:srgbClr val="6699FF"/>
                </a:solidFill>
              </a:rPr>
              <a:t>17/03/23</a:t>
            </a:r>
            <a:endParaRPr lang="es-MX" sz="2800" dirty="0">
              <a:ln w="38100">
                <a:solidFill>
                  <a:srgbClr val="6699FF"/>
                </a:solidFill>
              </a:ln>
              <a:solidFill>
                <a:srgbClr val="6699FF"/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5681" y="6288825"/>
            <a:ext cx="4114800" cy="365125"/>
          </a:xfrm>
        </p:spPr>
        <p:txBody>
          <a:bodyPr/>
          <a:lstStyle/>
          <a:p>
            <a:r>
              <a:rPr lang="en-US" dirty="0"/>
              <a:t>IPN-ESIT-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 Arellano Angelica </a:t>
            </a:r>
            <a:endParaRPr lang="en-US" dirty="0"/>
          </a:p>
        </p:txBody>
      </p:sp>
      <p:pic>
        <p:nvPicPr>
          <p:cNvPr id="7" name="Marcador de contenido 6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0750" y="1495425"/>
            <a:ext cx="7773106" cy="4681538"/>
          </a:xfrm>
          <a:prstGeom prst="rect">
            <a:avLst/>
          </a:prstGeom>
        </p:spPr>
      </p:pic>
      <p:pic>
        <p:nvPicPr>
          <p:cNvPr id="10" name="Marcador de contenido 8"/>
          <p:cNvPicPr>
            <a:picLocks/>
          </p:cNvPicPr>
          <p:nvPr/>
        </p:nvPicPr>
        <p:blipFill rotWithShape="1">
          <a:blip r:embed="rId3"/>
          <a:srcRect l="5889" t="4339" r="91534" b="88715"/>
          <a:stretch/>
        </p:blipFill>
        <p:spPr>
          <a:xfrm>
            <a:off x="729894" y="1394344"/>
            <a:ext cx="1085850" cy="1219200"/>
          </a:xfrm>
          <a:prstGeom prst="rect">
            <a:avLst/>
          </a:prstGeom>
          <a:ln w="76200">
            <a:solidFill>
              <a:srgbClr val="6699FF"/>
            </a:solidFill>
          </a:ln>
        </p:spPr>
      </p:pic>
    </p:spTree>
    <p:extLst>
      <p:ext uri="{BB962C8B-B14F-4D97-AF65-F5344CB8AC3E}">
        <p14:creationId xmlns:p14="http://schemas.microsoft.com/office/powerpoint/2010/main" val="31754838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050" y="126097"/>
            <a:ext cx="3523474" cy="1152197"/>
          </a:xfrm>
          <a:ln w="76200">
            <a:solidFill>
              <a:srgbClr val="6699FF"/>
            </a:solidFill>
          </a:ln>
        </p:spPr>
        <p:txBody>
          <a:bodyPr>
            <a:normAutofit fontScale="90000"/>
          </a:bodyPr>
          <a:lstStyle/>
          <a:p>
            <a:r>
              <a:rPr lang="es-MX" sz="2800" dirty="0" smtClean="0">
                <a:ln w="38100">
                  <a:solidFill>
                    <a:srgbClr val="6699FF"/>
                  </a:solidFill>
                </a:ln>
                <a:solidFill>
                  <a:srgbClr val="6699FF"/>
                </a:solidFill>
              </a:rPr>
              <a:t>ENGRANE</a:t>
            </a:r>
            <a:br>
              <a:rPr lang="es-MX" sz="2800" dirty="0" smtClean="0">
                <a:ln w="38100">
                  <a:solidFill>
                    <a:srgbClr val="6699FF"/>
                  </a:solidFill>
                </a:ln>
                <a:solidFill>
                  <a:srgbClr val="6699FF"/>
                </a:solidFill>
              </a:rPr>
            </a:br>
            <a:r>
              <a:rPr lang="es-MX" sz="2800" dirty="0" smtClean="0">
                <a:ln w="38100">
                  <a:solidFill>
                    <a:srgbClr val="6699FF"/>
                  </a:solidFill>
                </a:ln>
                <a:solidFill>
                  <a:srgbClr val="6699FF"/>
                </a:solidFill>
              </a:rPr>
              <a:t> 120 DIENTES PRACTICA 4</a:t>
            </a:r>
            <a:br>
              <a:rPr lang="es-MX" sz="2800" dirty="0" smtClean="0">
                <a:ln w="38100">
                  <a:solidFill>
                    <a:srgbClr val="6699FF"/>
                  </a:solidFill>
                </a:ln>
                <a:solidFill>
                  <a:srgbClr val="6699FF"/>
                </a:solidFill>
              </a:rPr>
            </a:br>
            <a:r>
              <a:rPr lang="es-MX" sz="2800" dirty="0" smtClean="0">
                <a:ln w="38100">
                  <a:solidFill>
                    <a:srgbClr val="6699FF"/>
                  </a:solidFill>
                </a:ln>
                <a:solidFill>
                  <a:srgbClr val="6699FF"/>
                </a:solidFill>
              </a:rPr>
              <a:t>22/03/23</a:t>
            </a:r>
            <a:endParaRPr lang="es-MX" sz="2800" dirty="0">
              <a:ln w="38100">
                <a:solidFill>
                  <a:srgbClr val="6699FF"/>
                </a:solidFill>
              </a:ln>
              <a:solidFill>
                <a:srgbClr val="6699FF"/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5681" y="6288825"/>
            <a:ext cx="4114800" cy="365125"/>
          </a:xfrm>
        </p:spPr>
        <p:txBody>
          <a:bodyPr/>
          <a:lstStyle/>
          <a:p>
            <a:r>
              <a:rPr lang="en-US" dirty="0"/>
              <a:t>IPN-ESIT-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 Arellano Angelica </a:t>
            </a:r>
            <a:endParaRPr lang="en-US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pic>
        <p:nvPicPr>
          <p:cNvPr id="9" name="Marcador de contenido 8"/>
          <p:cNvPicPr>
            <a:picLocks/>
          </p:cNvPicPr>
          <p:nvPr/>
        </p:nvPicPr>
        <p:blipFill rotWithShape="1">
          <a:blip r:embed="rId3"/>
          <a:srcRect l="5889" t="4339" r="91534" b="88715"/>
          <a:stretch/>
        </p:blipFill>
        <p:spPr>
          <a:xfrm>
            <a:off x="587019" y="984769"/>
            <a:ext cx="1085850" cy="1219200"/>
          </a:xfrm>
          <a:prstGeom prst="rect">
            <a:avLst/>
          </a:prstGeom>
          <a:ln w="76200">
            <a:solidFill>
              <a:srgbClr val="6699FF"/>
            </a:solidFill>
          </a:ln>
        </p:spPr>
      </p:pic>
      <p:pic>
        <p:nvPicPr>
          <p:cNvPr id="10" name="Imagen 9"/>
          <p:cNvPicPr/>
          <p:nvPr/>
        </p:nvPicPr>
        <p:blipFill rotWithShape="1">
          <a:blip r:embed="rId4"/>
          <a:srcRect l="4469" t="4053" r="87105" b="62857"/>
          <a:stretch/>
        </p:blipFill>
        <p:spPr bwMode="auto">
          <a:xfrm>
            <a:off x="469788" y="2886075"/>
            <a:ext cx="1320312" cy="1899871"/>
          </a:xfrm>
          <a:prstGeom prst="rect">
            <a:avLst/>
          </a:prstGeom>
          <a:ln w="76200">
            <a:solidFill>
              <a:srgbClr val="6699FF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agen 10"/>
          <p:cNvPicPr/>
          <p:nvPr/>
        </p:nvPicPr>
        <p:blipFill rotWithShape="1">
          <a:blip r:embed="rId5"/>
          <a:srcRect l="19576" t="12322" r="73249" b="76651"/>
          <a:stretch/>
        </p:blipFill>
        <p:spPr bwMode="auto">
          <a:xfrm>
            <a:off x="2318747" y="580410"/>
            <a:ext cx="1451974" cy="971550"/>
          </a:xfrm>
          <a:prstGeom prst="rect">
            <a:avLst/>
          </a:prstGeom>
          <a:ln w="76200">
            <a:solidFill>
              <a:srgbClr val="6699FF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n 11"/>
          <p:cNvPicPr/>
          <p:nvPr/>
        </p:nvPicPr>
        <p:blipFill rotWithShape="1">
          <a:blip r:embed="rId6"/>
          <a:srcRect l="7097" t="15302" r="84504" b="80100"/>
          <a:stretch/>
        </p:blipFill>
        <p:spPr bwMode="auto">
          <a:xfrm>
            <a:off x="4595254" y="685799"/>
            <a:ext cx="1448001" cy="409576"/>
          </a:xfrm>
          <a:prstGeom prst="rect">
            <a:avLst/>
          </a:prstGeom>
          <a:ln w="76200">
            <a:solidFill>
              <a:srgbClr val="6699FF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190077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050" y="126097"/>
            <a:ext cx="3523474" cy="1152197"/>
          </a:xfrm>
          <a:ln w="76200">
            <a:solidFill>
              <a:srgbClr val="6699FF"/>
            </a:solidFill>
          </a:ln>
        </p:spPr>
        <p:txBody>
          <a:bodyPr>
            <a:normAutofit/>
          </a:bodyPr>
          <a:lstStyle/>
          <a:p>
            <a:r>
              <a:rPr lang="es-MX" sz="2800" dirty="0" smtClean="0">
                <a:ln w="38100">
                  <a:solidFill>
                    <a:srgbClr val="6699FF"/>
                  </a:solidFill>
                </a:ln>
                <a:solidFill>
                  <a:srgbClr val="6699FF"/>
                </a:solidFill>
              </a:rPr>
              <a:t>PRACTICA 5</a:t>
            </a:r>
            <a:br>
              <a:rPr lang="es-MX" sz="2800" dirty="0" smtClean="0">
                <a:ln w="38100">
                  <a:solidFill>
                    <a:srgbClr val="6699FF"/>
                  </a:solidFill>
                </a:ln>
                <a:solidFill>
                  <a:srgbClr val="6699FF"/>
                </a:solidFill>
              </a:rPr>
            </a:br>
            <a:r>
              <a:rPr lang="es-MX" sz="2800" dirty="0" smtClean="0">
                <a:ln w="38100">
                  <a:solidFill>
                    <a:srgbClr val="6699FF"/>
                  </a:solidFill>
                </a:ln>
                <a:solidFill>
                  <a:srgbClr val="6699FF"/>
                </a:solidFill>
              </a:rPr>
              <a:t>22/03/23</a:t>
            </a:r>
            <a:endParaRPr lang="es-MX" sz="2800" dirty="0">
              <a:ln w="38100">
                <a:solidFill>
                  <a:srgbClr val="6699FF"/>
                </a:solidFill>
              </a:ln>
              <a:solidFill>
                <a:srgbClr val="6699FF"/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5681" y="6288825"/>
            <a:ext cx="4114800" cy="365125"/>
          </a:xfrm>
        </p:spPr>
        <p:txBody>
          <a:bodyPr/>
          <a:lstStyle/>
          <a:p>
            <a:r>
              <a:rPr lang="en-US" dirty="0"/>
              <a:t>IPN-ESIT-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 Arellano Angelica </a:t>
            </a:r>
            <a:endParaRPr lang="en-US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/>
          <a:srcRect l="23466" t="3353" r="71221" b="85971"/>
          <a:stretch/>
        </p:blipFill>
        <p:spPr>
          <a:xfrm>
            <a:off x="2981325" y="211996"/>
            <a:ext cx="1304925" cy="1475136"/>
          </a:xfrm>
          <a:prstGeom prst="rect">
            <a:avLst/>
          </a:prstGeom>
          <a:ln w="57150">
            <a:solidFill>
              <a:srgbClr val="6699FF"/>
            </a:solidFill>
          </a:ln>
        </p:spPr>
      </p:pic>
      <p:pic>
        <p:nvPicPr>
          <p:cNvPr id="10" name="Marcador de contenido 8"/>
          <p:cNvPicPr>
            <a:picLocks/>
          </p:cNvPicPr>
          <p:nvPr/>
        </p:nvPicPr>
        <p:blipFill rotWithShape="1">
          <a:blip r:embed="rId4"/>
          <a:srcRect l="5889" t="4339" r="91534" b="88715"/>
          <a:stretch/>
        </p:blipFill>
        <p:spPr>
          <a:xfrm>
            <a:off x="587019" y="984769"/>
            <a:ext cx="1085850" cy="1219200"/>
          </a:xfrm>
          <a:prstGeom prst="rect">
            <a:avLst/>
          </a:prstGeom>
          <a:ln w="76200">
            <a:solidFill>
              <a:srgbClr val="6699FF"/>
            </a:solidFill>
          </a:ln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/>
          <a:srcRect l="2556" t="10747" r="90491" b="56896"/>
          <a:stretch/>
        </p:blipFill>
        <p:spPr>
          <a:xfrm>
            <a:off x="420684" y="2825730"/>
            <a:ext cx="960441" cy="2514095"/>
          </a:xfrm>
          <a:prstGeom prst="rect">
            <a:avLst/>
          </a:prstGeom>
          <a:ln w="57150">
            <a:solidFill>
              <a:srgbClr val="6699FF"/>
            </a:solidFill>
          </a:ln>
        </p:spPr>
      </p:pic>
    </p:spTree>
    <p:extLst>
      <p:ext uri="{BB962C8B-B14F-4D97-AF65-F5344CB8AC3E}">
        <p14:creationId xmlns:p14="http://schemas.microsoft.com/office/powerpoint/2010/main" val="3118038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050" y="126097"/>
            <a:ext cx="3523474" cy="1152197"/>
          </a:xfrm>
          <a:ln w="76200">
            <a:solidFill>
              <a:srgbClr val="6699FF"/>
            </a:solidFill>
          </a:ln>
        </p:spPr>
        <p:txBody>
          <a:bodyPr>
            <a:normAutofit fontScale="90000"/>
          </a:bodyPr>
          <a:lstStyle/>
          <a:p>
            <a:r>
              <a:rPr lang="es-MX" sz="2800" dirty="0" smtClean="0">
                <a:ln w="38100">
                  <a:solidFill>
                    <a:srgbClr val="6699FF"/>
                  </a:solidFill>
                </a:ln>
                <a:solidFill>
                  <a:srgbClr val="6699FF"/>
                </a:solidFill>
              </a:rPr>
              <a:t>PRACTICA 6 ENGRANES MAQUINA</a:t>
            </a:r>
            <a:br>
              <a:rPr lang="es-MX" sz="2800" dirty="0" smtClean="0">
                <a:ln w="38100">
                  <a:solidFill>
                    <a:srgbClr val="6699FF"/>
                  </a:solidFill>
                </a:ln>
                <a:solidFill>
                  <a:srgbClr val="6699FF"/>
                </a:solidFill>
              </a:rPr>
            </a:br>
            <a:r>
              <a:rPr lang="es-MX" sz="2800" dirty="0" smtClean="0">
                <a:ln w="38100">
                  <a:solidFill>
                    <a:srgbClr val="6699FF"/>
                  </a:solidFill>
                </a:ln>
                <a:solidFill>
                  <a:srgbClr val="6699FF"/>
                </a:solidFill>
              </a:rPr>
              <a:t>29/03/23</a:t>
            </a:r>
            <a:endParaRPr lang="es-MX" sz="2800" dirty="0">
              <a:ln w="38100">
                <a:solidFill>
                  <a:srgbClr val="6699FF"/>
                </a:solidFill>
              </a:ln>
              <a:solidFill>
                <a:srgbClr val="6699FF"/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5681" y="6288825"/>
            <a:ext cx="4114800" cy="365125"/>
          </a:xfrm>
        </p:spPr>
        <p:txBody>
          <a:bodyPr/>
          <a:lstStyle/>
          <a:p>
            <a:r>
              <a:rPr lang="en-US" dirty="0"/>
              <a:t>IPN-ESIT-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 Arellano Angelica </a:t>
            </a:r>
            <a:endParaRPr lang="en-US" dirty="0"/>
          </a:p>
        </p:txBody>
      </p:sp>
      <p:pic>
        <p:nvPicPr>
          <p:cNvPr id="10" name="Marcador de contenido 9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828481" y="813296"/>
            <a:ext cx="2000250" cy="1477328"/>
          </a:xfrm>
          <a:prstGeom prst="rect">
            <a:avLst/>
          </a:prstGeom>
          <a:solidFill>
            <a:srgbClr val="FFFFFF"/>
          </a:solidFill>
          <a:ln w="57150">
            <a:solidFill>
              <a:srgbClr val="6699FF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 smtClean="0"/>
              <a:t>Al tener los engranes comenzamos a ensamblar las piezas</a:t>
            </a:r>
          </a:p>
        </p:txBody>
      </p:sp>
    </p:spTree>
    <p:extLst>
      <p:ext uri="{BB962C8B-B14F-4D97-AF65-F5344CB8AC3E}">
        <p14:creationId xmlns:p14="http://schemas.microsoft.com/office/powerpoint/2010/main" val="2551243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0ED52484-C939-4951-85D6-79046BBC64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67397" cy="3481744"/>
          </a:xfrm>
          <a:custGeom>
            <a:avLst/>
            <a:gdLst>
              <a:gd name="connsiteX0" fmla="*/ 0 w 4067397"/>
              <a:gd name="connsiteY0" fmla="*/ 0 h 3481744"/>
              <a:gd name="connsiteX1" fmla="*/ 3741230 w 4067397"/>
              <a:gd name="connsiteY1" fmla="*/ 0 h 3481744"/>
              <a:gd name="connsiteX2" fmla="*/ 3789282 w 4067397"/>
              <a:gd name="connsiteY2" fmla="*/ 79096 h 3481744"/>
              <a:gd name="connsiteX3" fmla="*/ 4067397 w 4067397"/>
              <a:gd name="connsiteY3" fmla="*/ 1177456 h 3481744"/>
              <a:gd name="connsiteX4" fmla="*/ 1763109 w 4067397"/>
              <a:gd name="connsiteY4" fmla="*/ 3481744 h 3481744"/>
              <a:gd name="connsiteX5" fmla="*/ 133731 w 4067397"/>
              <a:gd name="connsiteY5" fmla="*/ 2806834 h 3481744"/>
              <a:gd name="connsiteX6" fmla="*/ 0 w 4067397"/>
              <a:gd name="connsiteY6" fmla="*/ 2659692 h 3481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67397" h="3481744">
                <a:moveTo>
                  <a:pt x="0" y="0"/>
                </a:moveTo>
                <a:lnTo>
                  <a:pt x="3741230" y="0"/>
                </a:lnTo>
                <a:lnTo>
                  <a:pt x="3789282" y="79096"/>
                </a:lnTo>
                <a:cubicBezTo>
                  <a:pt x="3966649" y="405598"/>
                  <a:pt x="4067397" y="779761"/>
                  <a:pt x="4067397" y="1177456"/>
                </a:cubicBezTo>
                <a:cubicBezTo>
                  <a:pt x="4067397" y="2450079"/>
                  <a:pt x="3035732" y="3481744"/>
                  <a:pt x="1763109" y="3481744"/>
                </a:cubicBezTo>
                <a:cubicBezTo>
                  <a:pt x="1126798" y="3481744"/>
                  <a:pt x="550726" y="3223828"/>
                  <a:pt x="133731" y="2806834"/>
                </a:cubicBezTo>
                <a:lnTo>
                  <a:pt x="0" y="2659692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15">
            <a:extLst>
              <a:ext uri="{FF2B5EF4-FFF2-40B4-BE49-F238E27FC236}">
                <a16:creationId xmlns:a16="http://schemas.microsoft.com/office/drawing/2014/main" id="{268CEAA9-EB19-46F9-AFA2-D168C2B83F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04500" cy="3318846"/>
          </a:xfrm>
          <a:custGeom>
            <a:avLst/>
            <a:gdLst>
              <a:gd name="connsiteX0" fmla="*/ 0 w 3904500"/>
              <a:gd name="connsiteY0" fmla="*/ 0 h 3318846"/>
              <a:gd name="connsiteX1" fmla="*/ 3550823 w 3904500"/>
              <a:gd name="connsiteY1" fmla="*/ 0 h 3318846"/>
              <a:gd name="connsiteX2" fmla="*/ 3646046 w 3904500"/>
              <a:gd name="connsiteY2" fmla="*/ 156742 h 3318846"/>
              <a:gd name="connsiteX3" fmla="*/ 3904500 w 3904500"/>
              <a:gd name="connsiteY3" fmla="*/ 1177456 h 3318846"/>
              <a:gd name="connsiteX4" fmla="*/ 1763110 w 3904500"/>
              <a:gd name="connsiteY4" fmla="*/ 3318846 h 3318846"/>
              <a:gd name="connsiteX5" fmla="*/ 110709 w 3904500"/>
              <a:gd name="connsiteY5" fmla="*/ 2539579 h 3318846"/>
              <a:gd name="connsiteX6" fmla="*/ 0 w 3904500"/>
              <a:gd name="connsiteY6" fmla="*/ 2391530 h 3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04500" h="3318846">
                <a:moveTo>
                  <a:pt x="0" y="0"/>
                </a:moveTo>
                <a:lnTo>
                  <a:pt x="3550823" y="0"/>
                </a:lnTo>
                <a:lnTo>
                  <a:pt x="3646046" y="156742"/>
                </a:lnTo>
                <a:cubicBezTo>
                  <a:pt x="3810874" y="460163"/>
                  <a:pt x="3904500" y="807876"/>
                  <a:pt x="3904500" y="1177456"/>
                </a:cubicBezTo>
                <a:cubicBezTo>
                  <a:pt x="3904500" y="2360113"/>
                  <a:pt x="2945767" y="3318846"/>
                  <a:pt x="1763110" y="3318846"/>
                </a:cubicBezTo>
                <a:cubicBezTo>
                  <a:pt x="1097866" y="3318846"/>
                  <a:pt x="503472" y="3015497"/>
                  <a:pt x="110709" y="2539579"/>
                </a:cubicBezTo>
                <a:lnTo>
                  <a:pt x="0" y="239153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9" descr="A picture containing text, computer&#10;&#10;Description automatically generated">
            <a:extLst>
              <a:ext uri="{FF2B5EF4-FFF2-40B4-BE49-F238E27FC236}">
                <a16:creationId xmlns:a16="http://schemas.microsoft.com/office/drawing/2014/main" id="{1CB3F4C3-C1F5-E6FF-0468-E832D2A22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97" y="535640"/>
            <a:ext cx="2932211" cy="1721297"/>
          </a:xfrm>
          <a:prstGeom prst="rect">
            <a:avLst/>
          </a:prstGeom>
        </p:spPr>
      </p:pic>
      <p:sp>
        <p:nvSpPr>
          <p:cNvPr id="27" name="Oval 17">
            <a:extLst>
              <a:ext uri="{FF2B5EF4-FFF2-40B4-BE49-F238E27FC236}">
                <a16:creationId xmlns:a16="http://schemas.microsoft.com/office/drawing/2014/main" id="{123AC743-1CAC-4594-8F81-8E5C1E45BA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5804" y="452999"/>
            <a:ext cx="1975104" cy="1975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19">
            <a:extLst>
              <a:ext uri="{FF2B5EF4-FFF2-40B4-BE49-F238E27FC236}">
                <a16:creationId xmlns:a16="http://schemas.microsoft.com/office/drawing/2014/main" id="{B83B7D38-93E6-49F8-8B10-54BCB14D4F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0396" y="617591"/>
            <a:ext cx="1645920" cy="1645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88FECC27-C132-0567-493E-6D0E120AA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716" y="891911"/>
            <a:ext cx="1097280" cy="1097280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DF8EA8C-4EAB-49EE-BBAB-78BE910D22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041056"/>
            <a:ext cx="3216344" cy="2816945"/>
          </a:xfrm>
          <a:custGeom>
            <a:avLst/>
            <a:gdLst>
              <a:gd name="connsiteX0" fmla="*/ 1360112 w 3216344"/>
              <a:gd name="connsiteY0" fmla="*/ 0 h 2816945"/>
              <a:gd name="connsiteX1" fmla="*/ 3216344 w 3216344"/>
              <a:gd name="connsiteY1" fmla="*/ 1856232 h 2816945"/>
              <a:gd name="connsiteX2" fmla="*/ 2992307 w 3216344"/>
              <a:gd name="connsiteY2" fmla="*/ 2741023 h 2816945"/>
              <a:gd name="connsiteX3" fmla="*/ 2946183 w 3216344"/>
              <a:gd name="connsiteY3" fmla="*/ 2816945 h 2816945"/>
              <a:gd name="connsiteX4" fmla="*/ 0 w 3216344"/>
              <a:gd name="connsiteY4" fmla="*/ 2816945 h 2816945"/>
              <a:gd name="connsiteX5" fmla="*/ 0 w 3216344"/>
              <a:gd name="connsiteY5" fmla="*/ 596005 h 2816945"/>
              <a:gd name="connsiteX6" fmla="*/ 47558 w 3216344"/>
              <a:gd name="connsiteY6" fmla="*/ 543678 h 2816945"/>
              <a:gd name="connsiteX7" fmla="*/ 1360112 w 3216344"/>
              <a:gd name="connsiteY7" fmla="*/ 0 h 281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16344" h="2816945">
                <a:moveTo>
                  <a:pt x="1360112" y="0"/>
                </a:moveTo>
                <a:cubicBezTo>
                  <a:pt x="2385281" y="0"/>
                  <a:pt x="3216344" y="831063"/>
                  <a:pt x="3216344" y="1856232"/>
                </a:cubicBezTo>
                <a:cubicBezTo>
                  <a:pt x="3216344" y="2176598"/>
                  <a:pt x="3135186" y="2478007"/>
                  <a:pt x="2992307" y="2741023"/>
                </a:cubicBezTo>
                <a:lnTo>
                  <a:pt x="2946183" y="2816945"/>
                </a:lnTo>
                <a:lnTo>
                  <a:pt x="0" y="2816945"/>
                </a:lnTo>
                <a:lnTo>
                  <a:pt x="0" y="596005"/>
                </a:lnTo>
                <a:lnTo>
                  <a:pt x="47558" y="543678"/>
                </a:lnTo>
                <a:cubicBezTo>
                  <a:pt x="383470" y="207766"/>
                  <a:pt x="847528" y="0"/>
                  <a:pt x="136011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CFB4C2-42E8-4EE8-8B04-23A2DA921B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7013"/>
            <a:ext cx="3050387" cy="2654675"/>
          </a:xfrm>
          <a:custGeom>
            <a:avLst/>
            <a:gdLst>
              <a:gd name="connsiteX0" fmla="*/ 1360112 w 3050387"/>
              <a:gd name="connsiteY0" fmla="*/ 0 h 2654675"/>
              <a:gd name="connsiteX1" fmla="*/ 3050387 w 3050387"/>
              <a:gd name="connsiteY1" fmla="*/ 1690275 h 2654675"/>
              <a:gd name="connsiteX2" fmla="*/ 2761715 w 3050387"/>
              <a:gd name="connsiteY2" fmla="*/ 2635324 h 2654675"/>
              <a:gd name="connsiteX3" fmla="*/ 2747244 w 3050387"/>
              <a:gd name="connsiteY3" fmla="*/ 2654675 h 2654675"/>
              <a:gd name="connsiteX4" fmla="*/ 0 w 3050387"/>
              <a:gd name="connsiteY4" fmla="*/ 2654675 h 2654675"/>
              <a:gd name="connsiteX5" fmla="*/ 0 w 3050387"/>
              <a:gd name="connsiteY5" fmla="*/ 689742 h 2654675"/>
              <a:gd name="connsiteX6" fmla="*/ 55814 w 3050387"/>
              <a:gd name="connsiteY6" fmla="*/ 615103 h 2654675"/>
              <a:gd name="connsiteX7" fmla="*/ 1360112 w 3050387"/>
              <a:gd name="connsiteY7" fmla="*/ 0 h 265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50387" h="2654675">
                <a:moveTo>
                  <a:pt x="1360112" y="0"/>
                </a:moveTo>
                <a:cubicBezTo>
                  <a:pt x="2293625" y="0"/>
                  <a:pt x="3050387" y="756762"/>
                  <a:pt x="3050387" y="1690275"/>
                </a:cubicBezTo>
                <a:cubicBezTo>
                  <a:pt x="3050387" y="2040343"/>
                  <a:pt x="2943967" y="2365554"/>
                  <a:pt x="2761715" y="2635324"/>
                </a:cubicBezTo>
                <a:lnTo>
                  <a:pt x="2747244" y="2654675"/>
                </a:lnTo>
                <a:lnTo>
                  <a:pt x="0" y="2654675"/>
                </a:lnTo>
                <a:lnTo>
                  <a:pt x="0" y="689742"/>
                </a:lnTo>
                <a:lnTo>
                  <a:pt x="55814" y="615103"/>
                </a:lnTo>
                <a:cubicBezTo>
                  <a:pt x="365835" y="239445"/>
                  <a:pt x="835011" y="0"/>
                  <a:pt x="136011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DA2C0B71-231E-777D-27E5-82A54862C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297" y="5005695"/>
            <a:ext cx="2239728" cy="1523344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9973AF05-1CBD-4B57-BB0F-EAEF9F8FB6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0935" y="2871982"/>
            <a:ext cx="2834640" cy="283464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3714E15-0DC2-4DED-9F2A-CD13C33A1E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45527" y="3036574"/>
            <a:ext cx="2505456" cy="25054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644E1048-B381-2686-6A63-AA1DE3AA9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8155" y="3489202"/>
            <a:ext cx="1600200" cy="16002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645F3-7F65-32BD-BE2A-788D4D083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0346" y="2871982"/>
            <a:ext cx="4542966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500" b="1" i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Diseño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: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ea typeface="+mn-lt"/>
                <a:cs typeface="+mn-lt"/>
              </a:rPr>
              <a:t> 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ea typeface="+mn-lt"/>
                <a:cs typeface="+mn-lt"/>
              </a:rPr>
              <a:t>Actividad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ea typeface="+mn-lt"/>
                <a:cs typeface="+mn-lt"/>
              </a:rPr>
              <a:t>creativa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ea typeface="+mn-lt"/>
                <a:cs typeface="+mn-lt"/>
              </a:rPr>
              <a:t> que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ea typeface="+mn-lt"/>
                <a:cs typeface="+mn-lt"/>
              </a:rPr>
              <a:t>tiene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ea typeface="+mn-lt"/>
                <a:cs typeface="+mn-lt"/>
              </a:rPr>
              <a:t>por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ea typeface="+mn-lt"/>
                <a:cs typeface="+mn-lt"/>
              </a:rPr>
              <a:t> fin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ea typeface="+mn-lt"/>
                <a:cs typeface="+mn-lt"/>
              </a:rPr>
              <a:t>proyectar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ea typeface="+mn-lt"/>
                <a:cs typeface="+mn-lt"/>
              </a:rPr>
              <a:t>objetos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ea typeface="+mn-lt"/>
                <a:cs typeface="+mn-lt"/>
              </a:rPr>
              <a:t> que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ea typeface="+mn-lt"/>
                <a:cs typeface="+mn-lt"/>
              </a:rPr>
              <a:t>sean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ea typeface="+mn-lt"/>
                <a:cs typeface="+mn-lt"/>
              </a:rPr>
              <a:t>útiles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ea typeface="+mn-lt"/>
                <a:cs typeface="+mn-lt"/>
              </a:rPr>
              <a:t> y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ea typeface="+mn-lt"/>
                <a:cs typeface="+mn-lt"/>
              </a:rPr>
              <a:t>estéticos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ea typeface="+mn-lt"/>
                <a:cs typeface="+mn-lt"/>
              </a:rPr>
              <a:t>.</a:t>
            </a:r>
            <a:endParaRPr lang="en-US" sz="1500" dirty="0">
              <a:solidFill>
                <a:schemeClr val="bg1">
                  <a:lumMod val="85000"/>
                  <a:lumOff val="15000"/>
                </a:schemeClr>
              </a:solidFill>
              <a:latin typeface="Dutch801 Rm BT" panose="02020603060505020304" pitchFamily="18" charset="0"/>
              <a:cs typeface="Calibri"/>
            </a:endParaRPr>
          </a:p>
          <a:p>
            <a:r>
              <a:rPr lang="en-US" sz="1500" b="1" i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Mecanismo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: 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Conjunto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de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piezas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o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elementos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que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ajustados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entre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sí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y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empleando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energía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mecánica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hacen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un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trabajo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o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cumplen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una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función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.</a:t>
            </a:r>
          </a:p>
          <a:p>
            <a:r>
              <a:rPr lang="en-US" sz="1500" b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C</a:t>
            </a:r>
            <a:r>
              <a:rPr lang="en-US" sz="1500" b="1" i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omputadora</a:t>
            </a:r>
            <a:r>
              <a:rPr lang="en-US" sz="15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: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maquina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electronica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capaz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de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manejar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la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información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 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tal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como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operaciones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matematicas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,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asi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como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logicas,apoyado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por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programas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informaticos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.</a:t>
            </a:r>
          </a:p>
          <a:p>
            <a:r>
              <a:rPr lang="en-US" sz="1500" b="1" i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AutoCad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: Software de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diseño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asistido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 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por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computadora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utilizado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para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dibujos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en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2D y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modelado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</a:t>
            </a:r>
            <a:r>
              <a:rPr lang="en-US" sz="15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en</a:t>
            </a:r>
            <a:r>
              <a:rPr 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Dutch801 Rm BT" panose="02020603060505020304" pitchFamily="18" charset="0"/>
                <a:cs typeface="Calibri"/>
              </a:rPr>
              <a:t> 3D.</a:t>
            </a:r>
          </a:p>
          <a:p>
            <a:endParaRPr lang="en-US" sz="1500" dirty="0">
              <a:latin typeface="Calibri"/>
              <a:cs typeface="Calibri"/>
            </a:endParaRPr>
          </a:p>
          <a:p>
            <a:endParaRPr lang="en-US" sz="1500" dirty="0">
              <a:latin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19B1E3-99A2-BE7E-CE16-FE7705ED4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5681" y="6288825"/>
            <a:ext cx="4114800" cy="365125"/>
          </a:xfrm>
        </p:spPr>
        <p:txBody>
          <a:bodyPr/>
          <a:lstStyle/>
          <a:p>
            <a:r>
              <a:rPr lang="en-US" dirty="0"/>
              <a:t>IPN-ESIT-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 Arellano Angelica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397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050" y="126097"/>
            <a:ext cx="3523474" cy="1152197"/>
          </a:xfrm>
          <a:ln w="76200">
            <a:solidFill>
              <a:srgbClr val="6699FF"/>
            </a:solidFill>
          </a:ln>
        </p:spPr>
        <p:txBody>
          <a:bodyPr>
            <a:normAutofit fontScale="90000"/>
          </a:bodyPr>
          <a:lstStyle/>
          <a:p>
            <a:r>
              <a:rPr lang="es-MX" sz="2800" dirty="0" smtClean="0">
                <a:ln w="38100">
                  <a:solidFill>
                    <a:srgbClr val="6699FF"/>
                  </a:solidFill>
                </a:ln>
                <a:solidFill>
                  <a:srgbClr val="6699FF"/>
                </a:solidFill>
              </a:rPr>
              <a:t>PRACTICA 7</a:t>
            </a:r>
            <a:br>
              <a:rPr lang="es-MX" sz="2800" dirty="0" smtClean="0">
                <a:ln w="38100">
                  <a:solidFill>
                    <a:srgbClr val="6699FF"/>
                  </a:solidFill>
                </a:ln>
                <a:solidFill>
                  <a:srgbClr val="6699FF"/>
                </a:solidFill>
              </a:rPr>
            </a:br>
            <a:r>
              <a:rPr lang="es-MX" sz="2800" dirty="0" smtClean="0">
                <a:ln w="38100">
                  <a:solidFill>
                    <a:srgbClr val="6699FF"/>
                  </a:solidFill>
                </a:ln>
                <a:solidFill>
                  <a:srgbClr val="6699FF"/>
                </a:solidFill>
              </a:rPr>
              <a:t>RODAMIENTOS</a:t>
            </a:r>
            <a:br>
              <a:rPr lang="es-MX" sz="2800" dirty="0" smtClean="0">
                <a:ln w="38100">
                  <a:solidFill>
                    <a:srgbClr val="6699FF"/>
                  </a:solidFill>
                </a:ln>
                <a:solidFill>
                  <a:srgbClr val="6699FF"/>
                </a:solidFill>
              </a:rPr>
            </a:br>
            <a:r>
              <a:rPr lang="es-MX" sz="2800" dirty="0" smtClean="0">
                <a:ln w="38100">
                  <a:solidFill>
                    <a:srgbClr val="6699FF"/>
                  </a:solidFill>
                </a:ln>
                <a:solidFill>
                  <a:srgbClr val="6699FF"/>
                </a:solidFill>
              </a:rPr>
              <a:t>31/03/23</a:t>
            </a:r>
            <a:endParaRPr lang="es-MX" sz="2800" dirty="0">
              <a:ln w="38100">
                <a:solidFill>
                  <a:srgbClr val="6699FF"/>
                </a:solidFill>
              </a:ln>
              <a:solidFill>
                <a:srgbClr val="6699FF"/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40</a:t>
            </a:fld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5681" y="6288825"/>
            <a:ext cx="4114800" cy="365125"/>
          </a:xfrm>
        </p:spPr>
        <p:txBody>
          <a:bodyPr/>
          <a:lstStyle/>
          <a:p>
            <a:r>
              <a:rPr lang="en-US" dirty="0"/>
              <a:t>IPN-ESIT-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 Arellano Angelica 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/>
          <a:srcRect l="2556" t="10747" r="90491" b="84273"/>
          <a:stretch/>
        </p:blipFill>
        <p:spPr>
          <a:xfrm>
            <a:off x="266699" y="1104900"/>
            <a:ext cx="1418519" cy="571500"/>
          </a:xfrm>
          <a:prstGeom prst="rect">
            <a:avLst/>
          </a:prstGeom>
          <a:ln w="76200">
            <a:solidFill>
              <a:srgbClr val="6699FF"/>
            </a:solidFill>
          </a:ln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/>
          <a:srcRect l="2556" t="15478" r="90491" b="80289"/>
          <a:stretch/>
        </p:blipFill>
        <p:spPr>
          <a:xfrm>
            <a:off x="266699" y="1962150"/>
            <a:ext cx="1418519" cy="485776"/>
          </a:xfrm>
          <a:prstGeom prst="rect">
            <a:avLst/>
          </a:prstGeom>
          <a:ln w="76200">
            <a:solidFill>
              <a:srgbClr val="6699FF"/>
            </a:solidFill>
          </a:ln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/>
          <a:srcRect l="2556" t="22782" r="90491" b="72487"/>
          <a:stretch/>
        </p:blipFill>
        <p:spPr>
          <a:xfrm>
            <a:off x="8090481" y="3274396"/>
            <a:ext cx="1418519" cy="542926"/>
          </a:xfrm>
          <a:prstGeom prst="rect">
            <a:avLst/>
          </a:prstGeom>
          <a:ln w="76200">
            <a:solidFill>
              <a:srgbClr val="6699FF"/>
            </a:solidFill>
          </a:ln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3"/>
          <a:srcRect l="2556" t="33988" r="90491" b="62111"/>
          <a:stretch/>
        </p:blipFill>
        <p:spPr>
          <a:xfrm>
            <a:off x="266698" y="2843567"/>
            <a:ext cx="1418519" cy="447675"/>
          </a:xfrm>
          <a:prstGeom prst="rect">
            <a:avLst/>
          </a:prstGeom>
          <a:ln w="76200">
            <a:solidFill>
              <a:srgbClr val="6699FF"/>
            </a:solidFill>
          </a:ln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4"/>
          <a:srcRect l="23466" t="3353" r="71221" b="85971"/>
          <a:stretch/>
        </p:blipFill>
        <p:spPr>
          <a:xfrm>
            <a:off x="5715000" y="487014"/>
            <a:ext cx="1304925" cy="1475136"/>
          </a:xfrm>
          <a:prstGeom prst="rect">
            <a:avLst/>
          </a:prstGeom>
          <a:ln w="57150">
            <a:solidFill>
              <a:srgbClr val="6699FF"/>
            </a:solidFill>
          </a:ln>
        </p:spPr>
      </p:pic>
    </p:spTree>
    <p:extLst>
      <p:ext uri="{BB962C8B-B14F-4D97-AF65-F5344CB8AC3E}">
        <p14:creationId xmlns:p14="http://schemas.microsoft.com/office/powerpoint/2010/main" val="25590653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610600" y="126097"/>
            <a:ext cx="3313924" cy="1152197"/>
          </a:xfrm>
          <a:ln w="76200">
            <a:solidFill>
              <a:srgbClr val="6699FF"/>
            </a:solidFill>
          </a:ln>
        </p:spPr>
        <p:txBody>
          <a:bodyPr>
            <a:normAutofit/>
          </a:bodyPr>
          <a:lstStyle/>
          <a:p>
            <a:r>
              <a:rPr lang="es-MX" sz="2800" dirty="0" smtClean="0">
                <a:ln w="38100">
                  <a:solidFill>
                    <a:srgbClr val="6699FF"/>
                  </a:solidFill>
                </a:ln>
                <a:solidFill>
                  <a:srgbClr val="6699FF"/>
                </a:solidFill>
              </a:rPr>
              <a:t> Practica 8 </a:t>
            </a:r>
            <a:r>
              <a:rPr lang="es-MX" sz="2800" dirty="0" err="1" smtClean="0">
                <a:ln w="38100">
                  <a:solidFill>
                    <a:srgbClr val="6699FF"/>
                  </a:solidFill>
                </a:ln>
                <a:solidFill>
                  <a:srgbClr val="6699FF"/>
                </a:solidFill>
              </a:rPr>
              <a:t>cuchila</a:t>
            </a:r>
            <a:r>
              <a:rPr lang="es-MX" sz="2800" dirty="0" smtClean="0">
                <a:ln w="38100">
                  <a:solidFill>
                    <a:srgbClr val="6699FF"/>
                  </a:solidFill>
                </a:ln>
                <a:solidFill>
                  <a:srgbClr val="6699FF"/>
                </a:solidFill>
              </a:rPr>
              <a:t/>
            </a:r>
            <a:br>
              <a:rPr lang="es-MX" sz="2800" dirty="0" smtClean="0">
                <a:ln w="38100">
                  <a:solidFill>
                    <a:srgbClr val="6699FF"/>
                  </a:solidFill>
                </a:ln>
                <a:solidFill>
                  <a:srgbClr val="6699FF"/>
                </a:solidFill>
              </a:rPr>
            </a:br>
            <a:r>
              <a:rPr lang="es-MX" sz="2800" dirty="0" smtClean="0">
                <a:ln w="38100">
                  <a:solidFill>
                    <a:srgbClr val="6699FF"/>
                  </a:solidFill>
                </a:ln>
                <a:solidFill>
                  <a:srgbClr val="6699FF"/>
                </a:solidFill>
              </a:rPr>
              <a:t>19/04/23</a:t>
            </a:r>
            <a:endParaRPr lang="es-MX" sz="2800" dirty="0">
              <a:ln w="38100">
                <a:solidFill>
                  <a:srgbClr val="6699FF"/>
                </a:solidFill>
              </a:ln>
              <a:solidFill>
                <a:srgbClr val="6699FF"/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41</a:t>
            </a:fld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5681" y="6288825"/>
            <a:ext cx="4114800" cy="365125"/>
          </a:xfrm>
        </p:spPr>
        <p:txBody>
          <a:bodyPr/>
          <a:lstStyle/>
          <a:p>
            <a:r>
              <a:rPr lang="en-US" dirty="0"/>
              <a:t>IPN-ESIT-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 Arellano Angelica 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pic>
        <p:nvPicPr>
          <p:cNvPr id="9" name="Imagen 8"/>
          <p:cNvPicPr/>
          <p:nvPr/>
        </p:nvPicPr>
        <p:blipFill rotWithShape="1">
          <a:blip r:embed="rId3"/>
          <a:srcRect l="4469" t="4053" r="87105" b="62857"/>
          <a:stretch/>
        </p:blipFill>
        <p:spPr bwMode="auto">
          <a:xfrm>
            <a:off x="593878" y="1666875"/>
            <a:ext cx="1320312" cy="1899871"/>
          </a:xfrm>
          <a:prstGeom prst="rect">
            <a:avLst/>
          </a:prstGeom>
          <a:ln w="76200">
            <a:solidFill>
              <a:srgbClr val="6699FF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/>
          <a:srcRect l="23466" t="3353" r="71221" b="85971"/>
          <a:stretch/>
        </p:blipFill>
        <p:spPr>
          <a:xfrm>
            <a:off x="4895850" y="439389"/>
            <a:ext cx="1304925" cy="1475136"/>
          </a:xfrm>
          <a:prstGeom prst="rect">
            <a:avLst/>
          </a:prstGeom>
          <a:ln w="57150">
            <a:solidFill>
              <a:srgbClr val="6699FF"/>
            </a:solidFill>
          </a:ln>
        </p:spPr>
      </p:pic>
      <p:pic>
        <p:nvPicPr>
          <p:cNvPr id="11" name="Imagen 10"/>
          <p:cNvPicPr/>
          <p:nvPr/>
        </p:nvPicPr>
        <p:blipFill rotWithShape="1">
          <a:blip r:embed="rId5"/>
          <a:srcRect l="7097" t="15302" r="84504" b="80100"/>
          <a:stretch/>
        </p:blipFill>
        <p:spPr bwMode="auto">
          <a:xfrm>
            <a:off x="1347167" y="4610099"/>
            <a:ext cx="1448001" cy="409576"/>
          </a:xfrm>
          <a:prstGeom prst="rect">
            <a:avLst/>
          </a:prstGeom>
          <a:ln w="76200">
            <a:solidFill>
              <a:srgbClr val="6699FF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292699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050" y="126097"/>
            <a:ext cx="3523474" cy="1152197"/>
          </a:xfrm>
          <a:ln w="76200">
            <a:solidFill>
              <a:srgbClr val="6699FF"/>
            </a:solidFill>
          </a:ln>
        </p:spPr>
        <p:txBody>
          <a:bodyPr>
            <a:normAutofit/>
          </a:bodyPr>
          <a:lstStyle/>
          <a:p>
            <a:r>
              <a:rPr lang="es-MX" sz="2800" dirty="0" smtClean="0">
                <a:ln w="38100">
                  <a:solidFill>
                    <a:srgbClr val="6699FF"/>
                  </a:solidFill>
                </a:ln>
                <a:solidFill>
                  <a:srgbClr val="6699FF"/>
                </a:solidFill>
              </a:rPr>
              <a:t>PRACTICA 9 Tornillo </a:t>
            </a:r>
            <a:r>
              <a:rPr lang="es-MX" sz="2800" dirty="0">
                <a:ln w="38100">
                  <a:solidFill>
                    <a:srgbClr val="6699FF"/>
                  </a:solidFill>
                </a:ln>
                <a:solidFill>
                  <a:srgbClr val="6699FF"/>
                </a:solidFill>
              </a:rPr>
              <a:t/>
            </a:r>
            <a:br>
              <a:rPr lang="es-MX" sz="2800" dirty="0">
                <a:ln w="38100">
                  <a:solidFill>
                    <a:srgbClr val="6699FF"/>
                  </a:solidFill>
                </a:ln>
                <a:solidFill>
                  <a:srgbClr val="6699FF"/>
                </a:solidFill>
              </a:rPr>
            </a:br>
            <a:r>
              <a:rPr lang="es-MX" sz="2800" dirty="0" smtClean="0">
                <a:ln w="38100">
                  <a:solidFill>
                    <a:srgbClr val="6699FF"/>
                  </a:solidFill>
                </a:ln>
                <a:solidFill>
                  <a:srgbClr val="6699FF"/>
                </a:solidFill>
              </a:rPr>
              <a:t>19/04/23</a:t>
            </a:r>
            <a:endParaRPr lang="es-MX" sz="2800" dirty="0">
              <a:ln w="38100">
                <a:solidFill>
                  <a:srgbClr val="6699FF"/>
                </a:solidFill>
              </a:ln>
              <a:solidFill>
                <a:srgbClr val="6699FF"/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42</a:t>
            </a:fld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5681" y="6288825"/>
            <a:ext cx="4114800" cy="365125"/>
          </a:xfrm>
        </p:spPr>
        <p:txBody>
          <a:bodyPr/>
          <a:lstStyle/>
          <a:p>
            <a:r>
              <a:rPr lang="en-US" dirty="0"/>
              <a:t>IPN-ESIT-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 Arellano Angelica </a:t>
            </a:r>
            <a:endParaRPr lang="en-US" dirty="0"/>
          </a:p>
        </p:txBody>
      </p:sp>
      <p:pic>
        <p:nvPicPr>
          <p:cNvPr id="7" name="Marcador de contenido 6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/>
          <a:srcRect l="4086" t="15485" r="74757" b="46677"/>
          <a:stretch/>
        </p:blipFill>
        <p:spPr>
          <a:xfrm>
            <a:off x="381000" y="3419475"/>
            <a:ext cx="3143250" cy="3162072"/>
          </a:xfrm>
          <a:prstGeom prst="rect">
            <a:avLst/>
          </a:prstGeom>
          <a:ln w="76200">
            <a:solidFill>
              <a:srgbClr val="6699FF"/>
            </a:solidFill>
          </a:ln>
        </p:spPr>
      </p:pic>
      <p:pic>
        <p:nvPicPr>
          <p:cNvPr id="11" name="Imagen 10"/>
          <p:cNvPicPr/>
          <p:nvPr/>
        </p:nvPicPr>
        <p:blipFill rotWithShape="1">
          <a:blip r:embed="rId4"/>
          <a:srcRect l="116" t="4361" r="97199" b="88013"/>
          <a:stretch/>
        </p:blipFill>
        <p:spPr bwMode="auto">
          <a:xfrm>
            <a:off x="2572351" y="424372"/>
            <a:ext cx="951899" cy="853922"/>
          </a:xfrm>
          <a:prstGeom prst="rect">
            <a:avLst/>
          </a:prstGeom>
          <a:ln w="57150">
            <a:solidFill>
              <a:srgbClr val="6699FF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/>
          <a:srcRect l="23466" t="3353" r="71221" b="85971"/>
          <a:stretch/>
        </p:blipFill>
        <p:spPr>
          <a:xfrm>
            <a:off x="5667375" y="238627"/>
            <a:ext cx="1304925" cy="1475136"/>
          </a:xfrm>
          <a:prstGeom prst="rect">
            <a:avLst/>
          </a:prstGeom>
          <a:ln w="57150">
            <a:solidFill>
              <a:srgbClr val="6699FF"/>
            </a:solidFill>
          </a:ln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5"/>
          <a:srcRect l="12494" t="5440" r="84734" b="88400"/>
          <a:stretch/>
        </p:blipFill>
        <p:spPr>
          <a:xfrm>
            <a:off x="937262" y="796127"/>
            <a:ext cx="739138" cy="923926"/>
          </a:xfrm>
          <a:prstGeom prst="rect">
            <a:avLst/>
          </a:prstGeom>
          <a:ln w="76200">
            <a:solidFill>
              <a:srgbClr val="6699FF"/>
            </a:solidFill>
          </a:ln>
        </p:spPr>
      </p:pic>
      <p:sp>
        <p:nvSpPr>
          <p:cNvPr id="4" name="Triángulo isósceles 3"/>
          <p:cNvSpPr/>
          <p:nvPr/>
        </p:nvSpPr>
        <p:spPr>
          <a:xfrm rot="5400000">
            <a:off x="403861" y="1900238"/>
            <a:ext cx="1066800" cy="9175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523298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050" y="126097"/>
            <a:ext cx="3523474" cy="1152197"/>
          </a:xfrm>
          <a:ln w="76200">
            <a:solidFill>
              <a:srgbClr val="6699FF"/>
            </a:solidFill>
          </a:ln>
        </p:spPr>
        <p:txBody>
          <a:bodyPr>
            <a:normAutofit fontScale="90000"/>
          </a:bodyPr>
          <a:lstStyle/>
          <a:p>
            <a:r>
              <a:rPr lang="es-MX" sz="2800" dirty="0" smtClean="0">
                <a:ln w="38100">
                  <a:solidFill>
                    <a:srgbClr val="6699FF"/>
                  </a:solidFill>
                </a:ln>
                <a:solidFill>
                  <a:srgbClr val="6699FF"/>
                </a:solidFill>
              </a:rPr>
              <a:t>PRACTICA  10 cuña y cuchilla CON BERTURA </a:t>
            </a:r>
            <a:br>
              <a:rPr lang="es-MX" sz="2800" dirty="0" smtClean="0">
                <a:ln w="38100">
                  <a:solidFill>
                    <a:srgbClr val="6699FF"/>
                  </a:solidFill>
                </a:ln>
                <a:solidFill>
                  <a:srgbClr val="6699FF"/>
                </a:solidFill>
              </a:rPr>
            </a:br>
            <a:r>
              <a:rPr lang="es-MX" sz="2800" dirty="0" smtClean="0">
                <a:ln w="38100">
                  <a:solidFill>
                    <a:srgbClr val="6699FF"/>
                  </a:solidFill>
                </a:ln>
                <a:solidFill>
                  <a:srgbClr val="6699FF"/>
                </a:solidFill>
              </a:rPr>
              <a:t>21/04/23</a:t>
            </a:r>
            <a:endParaRPr lang="es-MX" sz="2800" dirty="0">
              <a:ln w="38100">
                <a:solidFill>
                  <a:srgbClr val="6699FF"/>
                </a:solidFill>
              </a:ln>
              <a:solidFill>
                <a:srgbClr val="6699FF"/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43</a:t>
            </a:fld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5681" y="6288825"/>
            <a:ext cx="4114800" cy="365125"/>
          </a:xfrm>
        </p:spPr>
        <p:txBody>
          <a:bodyPr/>
          <a:lstStyle/>
          <a:p>
            <a:r>
              <a:rPr lang="en-US" dirty="0"/>
              <a:t>IPN-ESIT-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 Arellano Angelica </a:t>
            </a:r>
            <a:endParaRPr lang="en-US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pic>
        <p:nvPicPr>
          <p:cNvPr id="9" name="Imagen 8"/>
          <p:cNvPicPr/>
          <p:nvPr/>
        </p:nvPicPr>
        <p:blipFill rotWithShape="1">
          <a:blip r:embed="rId3"/>
          <a:srcRect l="4469" t="4053" r="87105" b="62857"/>
          <a:stretch/>
        </p:blipFill>
        <p:spPr bwMode="auto">
          <a:xfrm>
            <a:off x="427410" y="2981325"/>
            <a:ext cx="1320312" cy="1899871"/>
          </a:xfrm>
          <a:prstGeom prst="rect">
            <a:avLst/>
          </a:prstGeom>
          <a:ln w="76200">
            <a:solidFill>
              <a:srgbClr val="6699FF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/>
          <a:srcRect l="23466" t="3353" r="71221" b="85971"/>
          <a:stretch/>
        </p:blipFill>
        <p:spPr>
          <a:xfrm>
            <a:off x="3323218" y="238627"/>
            <a:ext cx="1304925" cy="1475136"/>
          </a:xfrm>
          <a:prstGeom prst="rect">
            <a:avLst/>
          </a:prstGeom>
          <a:ln w="57150">
            <a:solidFill>
              <a:srgbClr val="6699FF"/>
            </a:solidFill>
          </a:ln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5"/>
          <a:srcRect l="2556" t="15478" r="90491" b="80289"/>
          <a:stretch/>
        </p:blipFill>
        <p:spPr>
          <a:xfrm>
            <a:off x="1019174" y="581025"/>
            <a:ext cx="1418519" cy="485776"/>
          </a:xfrm>
          <a:prstGeom prst="rect">
            <a:avLst/>
          </a:prstGeom>
          <a:ln w="76200">
            <a:solidFill>
              <a:srgbClr val="6699FF"/>
            </a:solidFill>
          </a:ln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/>
          <a:srcRect l="2556" t="10747" r="90491" b="84273"/>
          <a:stretch/>
        </p:blipFill>
        <p:spPr>
          <a:xfrm>
            <a:off x="569414" y="1713763"/>
            <a:ext cx="1418519" cy="571500"/>
          </a:xfrm>
          <a:prstGeom prst="rect">
            <a:avLst/>
          </a:prstGeom>
          <a:ln w="76200">
            <a:solidFill>
              <a:srgbClr val="6699FF"/>
            </a:solidFill>
          </a:ln>
        </p:spPr>
      </p:pic>
      <p:sp>
        <p:nvSpPr>
          <p:cNvPr id="13" name="Elipse 12"/>
          <p:cNvSpPr/>
          <p:nvPr/>
        </p:nvSpPr>
        <p:spPr>
          <a:xfrm>
            <a:off x="695325" y="5553075"/>
            <a:ext cx="1033108" cy="985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/>
          <p:cNvSpPr/>
          <p:nvPr/>
        </p:nvSpPr>
        <p:spPr>
          <a:xfrm>
            <a:off x="995700" y="5338762"/>
            <a:ext cx="432357" cy="428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912877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050" y="126097"/>
            <a:ext cx="3523474" cy="1152197"/>
          </a:xfrm>
          <a:ln w="76200">
            <a:solidFill>
              <a:srgbClr val="6699FF"/>
            </a:solidFill>
          </a:ln>
        </p:spPr>
        <p:txBody>
          <a:bodyPr>
            <a:normAutofit fontScale="90000"/>
          </a:bodyPr>
          <a:lstStyle/>
          <a:p>
            <a:r>
              <a:rPr lang="es-MX" sz="2800" dirty="0" smtClean="0">
                <a:ln w="38100">
                  <a:solidFill>
                    <a:srgbClr val="6699FF"/>
                  </a:solidFill>
                </a:ln>
                <a:solidFill>
                  <a:srgbClr val="6699FF"/>
                </a:solidFill>
              </a:rPr>
              <a:t>PRACTICA 10 cuña y </a:t>
            </a:r>
            <a:r>
              <a:rPr lang="es-MX" sz="2800" dirty="0" err="1" smtClean="0">
                <a:ln w="38100">
                  <a:solidFill>
                    <a:srgbClr val="6699FF"/>
                  </a:solidFill>
                </a:ln>
                <a:solidFill>
                  <a:srgbClr val="6699FF"/>
                </a:solidFill>
              </a:rPr>
              <a:t>cuchila</a:t>
            </a:r>
            <a:r>
              <a:rPr lang="es-MX" sz="2800" dirty="0" smtClean="0">
                <a:ln w="38100">
                  <a:solidFill>
                    <a:srgbClr val="6699FF"/>
                  </a:solidFill>
                </a:ln>
                <a:solidFill>
                  <a:srgbClr val="6699FF"/>
                </a:solidFill>
              </a:rPr>
              <a:t> </a:t>
            </a:r>
            <a:br>
              <a:rPr lang="es-MX" sz="2800" dirty="0" smtClean="0">
                <a:ln w="38100">
                  <a:solidFill>
                    <a:srgbClr val="6699FF"/>
                  </a:solidFill>
                </a:ln>
                <a:solidFill>
                  <a:srgbClr val="6699FF"/>
                </a:solidFill>
              </a:rPr>
            </a:br>
            <a:r>
              <a:rPr lang="es-MX" sz="2800" dirty="0" smtClean="0">
                <a:ln w="38100">
                  <a:solidFill>
                    <a:srgbClr val="6699FF"/>
                  </a:solidFill>
                </a:ln>
                <a:solidFill>
                  <a:srgbClr val="6699FF"/>
                </a:solidFill>
              </a:rPr>
              <a:t>21/04/23</a:t>
            </a:r>
            <a:endParaRPr lang="es-MX" sz="2800" dirty="0">
              <a:ln w="38100">
                <a:solidFill>
                  <a:srgbClr val="6699FF"/>
                </a:solidFill>
              </a:ln>
              <a:solidFill>
                <a:srgbClr val="6699FF"/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44</a:t>
            </a:fld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5681" y="6288825"/>
            <a:ext cx="4114800" cy="365125"/>
          </a:xfrm>
        </p:spPr>
        <p:txBody>
          <a:bodyPr/>
          <a:lstStyle/>
          <a:p>
            <a:r>
              <a:rPr lang="en-US" dirty="0"/>
              <a:t>IPN-ESIT-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 Arellano Angelica </a:t>
            </a:r>
            <a:endParaRPr lang="en-US" dirty="0"/>
          </a:p>
        </p:txBody>
      </p:sp>
      <p:pic>
        <p:nvPicPr>
          <p:cNvPr id="9" name="Marcador de contenido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pic>
        <p:nvPicPr>
          <p:cNvPr id="10" name="Marcador de contenido 3"/>
          <p:cNvPicPr>
            <a:picLocks noChangeAspect="1"/>
          </p:cNvPicPr>
          <p:nvPr/>
        </p:nvPicPr>
        <p:blipFill rotWithShape="1">
          <a:blip r:embed="rId3"/>
          <a:srcRect l="35225" t="38380" r="35963" b="28785"/>
          <a:stretch/>
        </p:blipFill>
        <p:spPr>
          <a:xfrm>
            <a:off x="841956" y="849669"/>
            <a:ext cx="2228850" cy="1428750"/>
          </a:xfrm>
          <a:prstGeom prst="rect">
            <a:avLst/>
          </a:prstGeom>
          <a:ln w="76200">
            <a:solidFill>
              <a:srgbClr val="6699FF"/>
            </a:solidFill>
          </a:ln>
        </p:spPr>
      </p:pic>
      <p:sp>
        <p:nvSpPr>
          <p:cNvPr id="11" name="Cruz 10"/>
          <p:cNvSpPr/>
          <p:nvPr/>
        </p:nvSpPr>
        <p:spPr>
          <a:xfrm>
            <a:off x="3409950" y="1009650"/>
            <a:ext cx="285750" cy="268644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Marcador de contenido 6"/>
          <p:cNvPicPr>
            <a:picLocks/>
          </p:cNvPicPr>
          <p:nvPr/>
        </p:nvPicPr>
        <p:blipFill rotWithShape="1">
          <a:blip r:embed="rId4"/>
          <a:srcRect l="53973" t="46174" r="36146" b="40275"/>
          <a:stretch/>
        </p:blipFill>
        <p:spPr>
          <a:xfrm>
            <a:off x="4305300" y="629622"/>
            <a:ext cx="1905000" cy="1408728"/>
          </a:xfrm>
          <a:prstGeom prst="rect">
            <a:avLst/>
          </a:prstGeom>
          <a:ln w="57150">
            <a:solidFill>
              <a:srgbClr val="6699FF"/>
            </a:solidFill>
          </a:ln>
        </p:spPr>
      </p:pic>
      <p:pic>
        <p:nvPicPr>
          <p:cNvPr id="13" name="Marcador de contenido 12"/>
          <p:cNvPicPr>
            <a:picLocks noChangeAspect="1"/>
          </p:cNvPicPr>
          <p:nvPr/>
        </p:nvPicPr>
        <p:blipFill rotWithShape="1">
          <a:blip r:embed="rId5"/>
          <a:srcRect l="55114" t="3279" r="38739" b="72240"/>
          <a:stretch/>
        </p:blipFill>
        <p:spPr>
          <a:xfrm>
            <a:off x="10286999" y="2200274"/>
            <a:ext cx="1323976" cy="2965703"/>
          </a:xfrm>
          <a:prstGeom prst="rect">
            <a:avLst/>
          </a:prstGeom>
          <a:ln w="76200">
            <a:solidFill>
              <a:srgbClr val="6699FF"/>
            </a:solidFill>
          </a:ln>
        </p:spPr>
      </p:pic>
    </p:spTree>
    <p:extLst>
      <p:ext uri="{BB962C8B-B14F-4D97-AF65-F5344CB8AC3E}">
        <p14:creationId xmlns:p14="http://schemas.microsoft.com/office/powerpoint/2010/main" val="3262921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04B2-5253-7035-E700-6F4B555CC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CCCFF"/>
                </a:solidFill>
                <a:latin typeface="Cooper Black" panose="0208090404030B020404" pitchFamily="18" charset="0"/>
                <a:cs typeface="Calibri Light"/>
              </a:rPr>
              <a:t>Lista</a:t>
            </a:r>
            <a:r>
              <a:rPr lang="en-US" dirty="0">
                <a:solidFill>
                  <a:srgbClr val="CCCCFF"/>
                </a:solidFill>
                <a:latin typeface="Cooper Black" panose="0208090404030B020404" pitchFamily="18" charset="0"/>
                <a:cs typeface="Calibri Light"/>
              </a:rPr>
              <a:t> de </a:t>
            </a:r>
            <a:r>
              <a:rPr lang="en-US" dirty="0" err="1">
                <a:solidFill>
                  <a:srgbClr val="CCCCFF"/>
                </a:solidFill>
                <a:latin typeface="Cooper Black" panose="0208090404030B020404" pitchFamily="18" charset="0"/>
                <a:cs typeface="Calibri Light"/>
              </a:rPr>
              <a:t>mecanismos</a:t>
            </a:r>
            <a:endParaRPr lang="en-US" dirty="0">
              <a:solidFill>
                <a:srgbClr val="CCCCFF"/>
              </a:solidFill>
              <a:latin typeface="Cooper Black" panose="0208090404030B0204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93440-41B5-B3E3-8F43-029623F2D715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CCCCFF"/>
            </a:solidFill>
          </a:ln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pPr algn="just"/>
            <a:r>
              <a:rPr lang="en-US" dirty="0" err="1">
                <a:latin typeface="Dutch801 Rm BT" panose="02020603060505020304" pitchFamily="18" charset="0"/>
                <a:cs typeface="Calibri"/>
              </a:rPr>
              <a:t>Transmisión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lineal (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poleas,palancas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):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Transmite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el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movimiento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,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fuerza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y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potencia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 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por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un motor de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manera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 lineal a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otro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punto</a:t>
            </a:r>
            <a:endParaRPr lang="en-US" dirty="0">
              <a:latin typeface="Dutch801 Rm BT" panose="02020603060505020304" pitchFamily="18" charset="0"/>
            </a:endParaRPr>
          </a:p>
          <a:p>
            <a:pPr algn="just"/>
            <a:r>
              <a:rPr lang="en-US" dirty="0" err="1">
                <a:latin typeface="Dutch801 Rm BT" panose="02020603060505020304" pitchFamily="18" charset="0"/>
                <a:cs typeface="Calibri"/>
              </a:rPr>
              <a:t>Mecanismos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de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transmisión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circular: 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en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este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caso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, el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elemento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de entrada y el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elemento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de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salida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tienen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movimiento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circular.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Ejemplo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: Los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sistemas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de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engranajes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.</a:t>
            </a:r>
            <a:endParaRPr lang="en-US" dirty="0">
              <a:latin typeface="Dutch801 Rm BT" panose="02020603060505020304" pitchFamily="18" charset="0"/>
              <a:ea typeface="Calibri"/>
              <a:cs typeface="Calibri"/>
            </a:endParaRPr>
          </a:p>
          <a:p>
            <a:pPr algn="just"/>
            <a:r>
              <a:rPr lang="en-US" dirty="0" err="1">
                <a:latin typeface="Dutch801 Rm BT" panose="02020603060505020304" pitchFamily="18" charset="0"/>
                <a:cs typeface="Calibri"/>
              </a:rPr>
              <a:t>Mecanismos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de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transmisión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lineal: 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en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este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caso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, el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elemento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de entrada y el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elemento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de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salida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tienen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movimiento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 lineal.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Ejemplo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: La </a:t>
            </a:r>
            <a:r>
              <a:rPr lang="en-US" dirty="0" err="1">
                <a:latin typeface="Dutch801 Rm BT" panose="02020603060505020304" pitchFamily="18" charset="0"/>
                <a:cs typeface="Calibri"/>
              </a:rPr>
              <a:t>palanca</a:t>
            </a:r>
            <a:r>
              <a:rPr lang="en-US" dirty="0">
                <a:latin typeface="Dutch801 Rm BT" panose="02020603060505020304" pitchFamily="18" charset="0"/>
                <a:cs typeface="Calibri"/>
              </a:rPr>
              <a:t>.</a:t>
            </a:r>
            <a:endParaRPr lang="en-US" dirty="0">
              <a:latin typeface="Dutch801 Rm BT" panose="02020603060505020304" pitchFamily="18" charset="0"/>
              <a:ea typeface="Calibri"/>
              <a:cs typeface="Calibri"/>
            </a:endParaRPr>
          </a:p>
          <a:p>
            <a:pPr algn="just"/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Sistema de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deposito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unitario: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está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fabricado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de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tal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manera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que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todos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los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elementos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que lo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componen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, 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estan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posicionados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en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una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 sola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unidad</a:t>
            </a:r>
            <a:endParaRPr lang="en-US" dirty="0">
              <a:latin typeface="Dutch801 Rm BT" panose="02020603060505020304" pitchFamily="18" charset="0"/>
              <a:ea typeface="+mn-lt"/>
              <a:cs typeface="+mn-lt"/>
            </a:endParaRPr>
          </a:p>
          <a:p>
            <a:pPr algn="just"/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El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sistema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biela-manivela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es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 un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mecanismo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articulado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plano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constituido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por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cuatro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elementos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: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soporte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,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manivela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,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biela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 y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pistón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. El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objetivo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 de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este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mecanismo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es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transformar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 un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movimiento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rectilíneo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en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otro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 circular </a:t>
            </a:r>
            <a:r>
              <a:rPr lang="en-US" dirty="0" err="1">
                <a:latin typeface="Dutch801 Rm BT" panose="02020603060505020304" pitchFamily="18" charset="0"/>
                <a:ea typeface="Calibri"/>
                <a:cs typeface="Calibri"/>
              </a:rPr>
              <a:t>oviceversa</a:t>
            </a:r>
            <a:r>
              <a:rPr lang="en-US" dirty="0">
                <a:latin typeface="Dutch801 Rm BT" panose="02020603060505020304" pitchFamily="18" charset="0"/>
                <a:ea typeface="Calibri"/>
                <a:cs typeface="Calibri"/>
              </a:rPr>
              <a:t>.</a:t>
            </a:r>
          </a:p>
          <a:p>
            <a:pPr algn="just"/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Mecanismos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de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transmisión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circular: Son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los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que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llevan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a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cabo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el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movimiento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por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 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medio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de un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sistema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dpoleas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con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correa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,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por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ruedas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de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fricción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,  un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tren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de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poleas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, de un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tornillo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, con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engranes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o </a:t>
            </a:r>
            <a:r>
              <a:rPr lang="en-US" dirty="0" err="1">
                <a:latin typeface="Dutch801 Rm BT" panose="02020603060505020304" pitchFamily="18" charset="0"/>
                <a:ea typeface="+mn-lt"/>
                <a:cs typeface="+mn-lt"/>
              </a:rPr>
              <a:t>ruedas</a:t>
            </a:r>
            <a:r>
              <a:rPr lang="en-US" dirty="0">
                <a:latin typeface="Dutch801 Rm BT" panose="02020603060505020304" pitchFamily="18" charset="0"/>
                <a:ea typeface="+mn-lt"/>
                <a:cs typeface="+mn-lt"/>
              </a:rPr>
              <a:t> dental</a:t>
            </a:r>
            <a:endParaRPr lang="en-US" dirty="0">
              <a:latin typeface="Dutch801 Rm BT" panose="02020603060505020304" pitchFamily="18" charset="0"/>
              <a:ea typeface="Calibri" panose="020F0502020204030204"/>
              <a:cs typeface="Calibri"/>
            </a:endParaRPr>
          </a:p>
          <a:p>
            <a:pPr algn="just"/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En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el motor del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automóvil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el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conjunto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del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pistón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,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biela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y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cigüeñal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,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tiene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la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doble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misión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de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transmitir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la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fuerza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originada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en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la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combustión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y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transformar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el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movimiento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alternativo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del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pistón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en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movimiento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de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rotación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en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el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cigüeña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.</a:t>
            </a:r>
          </a:p>
          <a:p>
            <a:pPr algn="just"/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Mecanismo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de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transmision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de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movimiento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: son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mecanismos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que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transmiten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el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movimiento,fuerza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y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potencia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 de un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punto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a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otro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 sin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cambiar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la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naturaleza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 de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este</a:t>
            </a:r>
            <a:endParaRPr lang="en-US" dirty="0">
              <a:latin typeface="Dutch801 Rm BT" panose="02020603060505020304" pitchFamily="18" charset="0"/>
              <a:ea typeface="Calibri" panose="020F0502020204030204"/>
              <a:cs typeface="Calibri"/>
            </a:endParaRPr>
          </a:p>
          <a:p>
            <a:pPr algn="just"/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Transmisión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circular lineal: Mediante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levas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,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excentricas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o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conjuntos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de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biela-manivela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, se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transforma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el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giro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del motor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en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desplazamiento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 </a:t>
            </a:r>
            <a:r>
              <a:rPr lang="en-US" dirty="0" err="1">
                <a:latin typeface="Dutch801 Rm BT" panose="02020603060505020304" pitchFamily="18" charset="0"/>
                <a:ea typeface="Calibri" panose="020F0502020204030204"/>
                <a:cs typeface="Calibri"/>
              </a:rPr>
              <a:t>vaiven</a:t>
            </a:r>
            <a:r>
              <a:rPr lang="en-US" dirty="0">
                <a:latin typeface="Dutch801 Rm BT" panose="02020603060505020304" pitchFamily="18" charset="0"/>
                <a:ea typeface="Calibri" panose="020F0502020204030204"/>
                <a:cs typeface="Calibri"/>
              </a:rPr>
              <a:t>.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E848EF-310C-C3D4-DA6E-3EBBA1763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5681" y="6288825"/>
            <a:ext cx="4114800" cy="365125"/>
          </a:xfrm>
        </p:spPr>
        <p:txBody>
          <a:bodyPr/>
          <a:lstStyle/>
          <a:p>
            <a:r>
              <a:rPr lang="en-US" dirty="0"/>
              <a:t>IPN-ESIT-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 Arellano Angelica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341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1D318028-325E-D08E-CFF7-021D9C20FD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215" y="2398613"/>
            <a:ext cx="2025805" cy="1324208"/>
          </a:xfrm>
        </p:spPr>
      </p:pic>
      <p:pic>
        <p:nvPicPr>
          <p:cNvPr id="5" name="Picture 5" descr="A picture containing text, electronics, iPod&#10;&#10;Description automatically generated">
            <a:extLst>
              <a:ext uri="{FF2B5EF4-FFF2-40B4-BE49-F238E27FC236}">
                <a16:creationId xmlns:a16="http://schemas.microsoft.com/office/drawing/2014/main" id="{E58C6A00-DFA2-9027-E8A1-9A176CB40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456" y="2022264"/>
            <a:ext cx="2743200" cy="12192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E57CFCD-C22C-C615-51E6-8C2C3503A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70" y="348598"/>
            <a:ext cx="1614311" cy="1721821"/>
          </a:xfrm>
          <a:prstGeom prst="rect">
            <a:avLst/>
          </a:prstGeom>
        </p:spPr>
      </p:pic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202F4EDD-6619-D939-5D43-90E3D21A36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6012" y="467920"/>
            <a:ext cx="2194932" cy="1283505"/>
          </a:xfrm>
          <a:prstGeom prst="rect">
            <a:avLst/>
          </a:prstGeom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3EF7A923-1274-2B15-0302-04C9CAC029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3613" y="247759"/>
            <a:ext cx="2432756" cy="1621838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D87DE91-B79E-F3B0-63C4-065F359F58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8425" y="-1794"/>
            <a:ext cx="2133600" cy="2133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32C7866-F689-0CB2-4543-2E262E33E0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2498" y="76274"/>
            <a:ext cx="2333625" cy="1962150"/>
          </a:xfrm>
          <a:prstGeom prst="rect">
            <a:avLst/>
          </a:prstGeom>
        </p:spPr>
      </p:pic>
      <p:pic>
        <p:nvPicPr>
          <p:cNvPr id="10" name="Picture 10" descr="Diagram&#10;&#10;Description automatically generated">
            <a:extLst>
              <a:ext uri="{FF2B5EF4-FFF2-40B4-BE49-F238E27FC236}">
                <a16:creationId xmlns:a16="http://schemas.microsoft.com/office/drawing/2014/main" id="{95366C59-4AB9-7C88-BC8B-52A88E8A12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9753" y="2267387"/>
            <a:ext cx="2460978" cy="1695994"/>
          </a:xfrm>
          <a:prstGeom prst="rect">
            <a:avLst/>
          </a:prstGeom>
        </p:spPr>
      </p:pic>
      <p:pic>
        <p:nvPicPr>
          <p:cNvPr id="6" name="Picture 10" descr="Diagram, engineering drawing&#10;&#10;Description automatically generated">
            <a:extLst>
              <a:ext uri="{FF2B5EF4-FFF2-40B4-BE49-F238E27FC236}">
                <a16:creationId xmlns:a16="http://schemas.microsoft.com/office/drawing/2014/main" id="{1EF777D4-4581-3362-39FA-20CE7DA6B3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5114807" y="2457444"/>
            <a:ext cx="2508016" cy="1331632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55A5DB4C-28BC-F3BC-653C-00DE56367B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7585" y="4096808"/>
            <a:ext cx="2743200" cy="154305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930FE7A1-2C4A-476A-1C19-F3AC8FD2CC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01713" y="4306975"/>
            <a:ext cx="1104015" cy="1121735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7ECC9915-4C01-F2E9-273C-F93DF8D9898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47300" y="4269234"/>
            <a:ext cx="1416756" cy="1416756"/>
          </a:xfrm>
          <a:prstGeom prst="rect">
            <a:avLst/>
          </a:prstGeom>
        </p:spPr>
      </p:pic>
      <p:pic>
        <p:nvPicPr>
          <p:cNvPr id="14" name="Picture 14" descr="A picture containing icon&#10;&#10;Description automatically generated">
            <a:extLst>
              <a:ext uri="{FF2B5EF4-FFF2-40B4-BE49-F238E27FC236}">
                <a16:creationId xmlns:a16="http://schemas.microsoft.com/office/drawing/2014/main" id="{5D242D61-083D-6B6B-8C7D-0200C6DB650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26256" y="4100693"/>
            <a:ext cx="1290084" cy="10104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DAB948-C6B5-2AC7-60A2-8B79FAED19D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00425" y="5683102"/>
            <a:ext cx="1290084" cy="1071266"/>
          </a:xfrm>
          <a:prstGeom prst="rect">
            <a:avLst/>
          </a:prstGeom>
        </p:spPr>
      </p:pic>
      <p:pic>
        <p:nvPicPr>
          <p:cNvPr id="16" name="Picture 16" descr="A picture containing chain, metalware&#10;&#10;Description automatically generated">
            <a:extLst>
              <a:ext uri="{FF2B5EF4-FFF2-40B4-BE49-F238E27FC236}">
                <a16:creationId xmlns:a16="http://schemas.microsoft.com/office/drawing/2014/main" id="{4C36EDEB-7708-97EF-2170-2E7F57D9B8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59808" y="1718733"/>
            <a:ext cx="1313275" cy="1332090"/>
          </a:xfrm>
          <a:prstGeom prst="rect">
            <a:avLst/>
          </a:prstGeom>
        </p:spPr>
      </p:pic>
      <p:pic>
        <p:nvPicPr>
          <p:cNvPr id="17" name="Picture 17" descr="Diagram&#10;&#10;Description automatically generated">
            <a:extLst>
              <a:ext uri="{FF2B5EF4-FFF2-40B4-BE49-F238E27FC236}">
                <a16:creationId xmlns:a16="http://schemas.microsoft.com/office/drawing/2014/main" id="{0FBB33AE-879B-FE71-C23A-2253A3F8598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51623" y="3112362"/>
            <a:ext cx="2510882" cy="1874366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B81848A7-1E0D-BFEE-3654-B95F9464DFD9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19879" r="-429" b="25581"/>
          <a:stretch/>
        </p:blipFill>
        <p:spPr>
          <a:xfrm>
            <a:off x="20695" y="5864028"/>
            <a:ext cx="2207003" cy="886089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F19EA623-0780-4BF3-219F-01ACA47272B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98919" y="4518213"/>
            <a:ext cx="1379127" cy="1001277"/>
          </a:xfrm>
          <a:prstGeom prst="rect">
            <a:avLst/>
          </a:prstGeom>
        </p:spPr>
      </p:pic>
      <p:pic>
        <p:nvPicPr>
          <p:cNvPr id="21" name="Picture 21" descr="Diagram&#10;&#10;Description automatically generated">
            <a:extLst>
              <a:ext uri="{FF2B5EF4-FFF2-40B4-BE49-F238E27FC236}">
                <a16:creationId xmlns:a16="http://schemas.microsoft.com/office/drawing/2014/main" id="{74E33D6A-756B-CD9A-99A7-553896C2E40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99249" y="5624002"/>
            <a:ext cx="1944030" cy="112824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C168F76-4CA6-783A-B67F-8DEB1A662D0D}"/>
              </a:ext>
            </a:extLst>
          </p:cNvPr>
          <p:cNvSpPr txBox="1"/>
          <p:nvPr/>
        </p:nvSpPr>
        <p:spPr>
          <a:xfrm>
            <a:off x="6124221" y="3433702"/>
            <a:ext cx="11853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Tornillo 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F8F4F9-D3DE-C784-5EE8-8504D70E56BC}"/>
              </a:ext>
            </a:extLst>
          </p:cNvPr>
          <p:cNvSpPr txBox="1"/>
          <p:nvPr/>
        </p:nvSpPr>
        <p:spPr>
          <a:xfrm>
            <a:off x="1420517" y="432740"/>
            <a:ext cx="667927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cs typeface="Calibri"/>
              </a:rPr>
              <a:t>Polea</a:t>
            </a:r>
            <a:endParaRPr lang="en-US" sz="1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BE6EA4-4841-8636-50D7-783C2CF7CE9D}"/>
              </a:ext>
            </a:extLst>
          </p:cNvPr>
          <p:cNvSpPr txBox="1"/>
          <p:nvPr/>
        </p:nvSpPr>
        <p:spPr>
          <a:xfrm>
            <a:off x="7892815" y="5061185"/>
            <a:ext cx="9125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cs typeface="Calibri"/>
              </a:rPr>
              <a:t>Pistón</a:t>
            </a:r>
            <a:r>
              <a:rPr lang="en-US">
                <a:cs typeface="Calibri"/>
              </a:rPr>
              <a:t> 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985794-D2D7-1B41-2481-FA922C7734E9}"/>
              </a:ext>
            </a:extLst>
          </p:cNvPr>
          <p:cNvSpPr txBox="1"/>
          <p:nvPr/>
        </p:nvSpPr>
        <p:spPr>
          <a:xfrm>
            <a:off x="3531219" y="1561169"/>
            <a:ext cx="135363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Tornillo sin fin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F22A39-B559-8901-4738-4A3E5FEA074A}"/>
              </a:ext>
            </a:extLst>
          </p:cNvPr>
          <p:cNvSpPr txBox="1"/>
          <p:nvPr/>
        </p:nvSpPr>
        <p:spPr>
          <a:xfrm>
            <a:off x="1392296" y="4421481"/>
            <a:ext cx="9934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Palanca </a:t>
            </a:r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E97C9E-054F-D856-4C2F-069FC782DC51}"/>
              </a:ext>
            </a:extLst>
          </p:cNvPr>
          <p:cNvSpPr txBox="1"/>
          <p:nvPr/>
        </p:nvSpPr>
        <p:spPr>
          <a:xfrm>
            <a:off x="4990386" y="1763015"/>
            <a:ext cx="18182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Palanca</a:t>
            </a:r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057C32-F832-3B6B-B8EC-C1B4C05A474E}"/>
              </a:ext>
            </a:extLst>
          </p:cNvPr>
          <p:cNvSpPr txBox="1"/>
          <p:nvPr/>
        </p:nvSpPr>
        <p:spPr>
          <a:xfrm>
            <a:off x="6707481" y="5465704"/>
            <a:ext cx="9125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cs typeface="Calibri"/>
              </a:rPr>
              <a:t>cuerda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6F0963-7585-CE23-0EB5-94F5AD7305E0}"/>
              </a:ext>
            </a:extLst>
          </p:cNvPr>
          <p:cNvSpPr txBox="1"/>
          <p:nvPr/>
        </p:nvSpPr>
        <p:spPr>
          <a:xfrm>
            <a:off x="8419629" y="2991555"/>
            <a:ext cx="21354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Tren de </a:t>
            </a:r>
            <a:r>
              <a:rPr lang="en-US" err="1">
                <a:cs typeface="Calibri"/>
              </a:rPr>
              <a:t>poleas</a:t>
            </a:r>
            <a:endParaRPr lang="en-US" err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CE14776-EFBB-B5AF-466F-E903CAF7A218}"/>
              </a:ext>
            </a:extLst>
          </p:cNvPr>
          <p:cNvSpPr txBox="1"/>
          <p:nvPr/>
        </p:nvSpPr>
        <p:spPr>
          <a:xfrm>
            <a:off x="4635967" y="5519852"/>
            <a:ext cx="18182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Tornillo</a:t>
            </a:r>
            <a:endParaRPr lang="en-US"/>
          </a:p>
        </p:txBody>
      </p:sp>
      <p:pic>
        <p:nvPicPr>
          <p:cNvPr id="30" name="Picture 30" descr="Diagram&#10;&#10;Description automatically generated">
            <a:extLst>
              <a:ext uri="{FF2B5EF4-FFF2-40B4-BE49-F238E27FC236}">
                <a16:creationId xmlns:a16="http://schemas.microsoft.com/office/drawing/2014/main" id="{DE2DDE72-1F8A-4088-059E-90F6CA43B22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857065" y="5650813"/>
            <a:ext cx="1285053" cy="107852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92ED7DD-92A9-CB53-F995-E58B34BAB687}"/>
              </a:ext>
            </a:extLst>
          </p:cNvPr>
          <p:cNvSpPr txBox="1"/>
          <p:nvPr/>
        </p:nvSpPr>
        <p:spPr>
          <a:xfrm>
            <a:off x="3707780" y="6356194"/>
            <a:ext cx="141248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Leva </a:t>
            </a:r>
            <a:r>
              <a:rPr lang="en-US" sz="1400" err="1">
                <a:cs typeface="Calibri"/>
              </a:rPr>
              <a:t>excéntrica</a:t>
            </a:r>
            <a:endParaRPr lang="en-US" sz="1400" err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A213FEC-F5F9-0F2B-B43B-8B144D55D3D0}"/>
              </a:ext>
            </a:extLst>
          </p:cNvPr>
          <p:cNvSpPr txBox="1"/>
          <p:nvPr/>
        </p:nvSpPr>
        <p:spPr>
          <a:xfrm>
            <a:off x="5484517" y="6387629"/>
            <a:ext cx="105363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err="1">
                <a:ea typeface="Calibri"/>
                <a:cs typeface="Calibri"/>
              </a:rPr>
              <a:t>Rondana</a:t>
            </a:r>
            <a:endParaRPr lang="en-US" sz="1400" err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651A559-37BA-C34D-9B1E-7A2F0AB01888}"/>
              </a:ext>
            </a:extLst>
          </p:cNvPr>
          <p:cNvSpPr txBox="1"/>
          <p:nvPr/>
        </p:nvSpPr>
        <p:spPr>
          <a:xfrm>
            <a:off x="263407" y="1317035"/>
            <a:ext cx="10065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Banda </a:t>
            </a:r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BB2153-306A-B570-CA2D-E19B1246B388}"/>
              </a:ext>
            </a:extLst>
          </p:cNvPr>
          <p:cNvSpPr txBox="1"/>
          <p:nvPr/>
        </p:nvSpPr>
        <p:spPr>
          <a:xfrm>
            <a:off x="3416770" y="4028249"/>
            <a:ext cx="79022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corr</a:t>
            </a:r>
            <a:r>
              <a:rPr lang="en-US" sz="1000">
                <a:cs typeface="Calibri"/>
              </a:rPr>
              <a:t>e</a:t>
            </a:r>
            <a:r>
              <a:rPr lang="en-US" sz="1200">
                <a:cs typeface="Calibri"/>
              </a:rPr>
              <a:t>a </a:t>
            </a:r>
            <a:endParaRPr lang="en-US" sz="1200"/>
          </a:p>
        </p:txBody>
      </p:sp>
      <p:sp>
        <p:nvSpPr>
          <p:cNvPr id="37" name="TextBox 35">
            <a:extLst>
              <a:ext uri="{FF2B5EF4-FFF2-40B4-BE49-F238E27FC236}">
                <a16:creationId xmlns:a16="http://schemas.microsoft.com/office/drawing/2014/main" id="{D50F9D34-9886-7890-5F6E-81B14D8E8A94}"/>
              </a:ext>
            </a:extLst>
          </p:cNvPr>
          <p:cNvSpPr txBox="1"/>
          <p:nvPr/>
        </p:nvSpPr>
        <p:spPr>
          <a:xfrm>
            <a:off x="10423407" y="6020741"/>
            <a:ext cx="11288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Fibra de </a:t>
            </a:r>
            <a:r>
              <a:rPr lang="en-US" err="1">
                <a:cs typeface="Calibri"/>
              </a:rPr>
              <a:t>rayón</a:t>
            </a:r>
          </a:p>
        </p:txBody>
      </p:sp>
      <p:pic>
        <p:nvPicPr>
          <p:cNvPr id="38" name="Picture 38">
            <a:extLst>
              <a:ext uri="{FF2B5EF4-FFF2-40B4-BE49-F238E27FC236}">
                <a16:creationId xmlns:a16="http://schemas.microsoft.com/office/drawing/2014/main" id="{63CC00D4-36A4-7C7A-136B-52203A08F16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254030" y="3354681"/>
            <a:ext cx="1482608" cy="741304"/>
          </a:xfrm>
          <a:prstGeom prst="rect">
            <a:avLst/>
          </a:prstGeom>
        </p:spPr>
      </p:pic>
      <p:pic>
        <p:nvPicPr>
          <p:cNvPr id="39" name="Picture 39">
            <a:extLst>
              <a:ext uri="{FF2B5EF4-FFF2-40B4-BE49-F238E27FC236}">
                <a16:creationId xmlns:a16="http://schemas.microsoft.com/office/drawing/2014/main" id="{0595A9E0-644B-990F-18F7-4AD904F4BF60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r="28675" b="990"/>
          <a:stretch/>
        </p:blipFill>
        <p:spPr>
          <a:xfrm>
            <a:off x="10346208" y="5182717"/>
            <a:ext cx="1062918" cy="932942"/>
          </a:xfrm>
          <a:prstGeom prst="rect">
            <a:avLst/>
          </a:prstGeom>
        </p:spPr>
      </p:pic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5A7E0046-E91B-A777-90DE-379717812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sp>
        <p:nvSpPr>
          <p:cNvPr id="40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02097" y="6536238"/>
            <a:ext cx="4114800" cy="365125"/>
          </a:xfrm>
        </p:spPr>
        <p:txBody>
          <a:bodyPr/>
          <a:lstStyle/>
          <a:p>
            <a:r>
              <a:rPr lang="en-US" dirty="0"/>
              <a:t>IPN-ESIT-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 Arellano Angelica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822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gear&#10;&#10;Description automatically generated">
            <a:extLst>
              <a:ext uri="{FF2B5EF4-FFF2-40B4-BE49-F238E27FC236}">
                <a16:creationId xmlns:a16="http://schemas.microsoft.com/office/drawing/2014/main" id="{76D03D15-870A-BB6E-F685-049DB9F57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37" y="213130"/>
            <a:ext cx="1247422" cy="1154184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320DE16-FA9A-5CE9-65DF-7D3F92DB0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104" y="105464"/>
            <a:ext cx="1915349" cy="1510626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88E5416-73E1-2682-A92C-741271B48A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364" r="426" b="455"/>
          <a:stretch/>
        </p:blipFill>
        <p:spPr>
          <a:xfrm>
            <a:off x="6364582" y="250650"/>
            <a:ext cx="1730028" cy="1512616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EF341D1-E08F-C12D-C6FD-448A2B34C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2289" y="122843"/>
            <a:ext cx="1721005" cy="1721005"/>
          </a:xfrm>
          <a:prstGeom prst="rect">
            <a:avLst/>
          </a:prstGeom>
        </p:spPr>
      </p:pic>
      <p:pic>
        <p:nvPicPr>
          <p:cNvPr id="8" name="Picture 8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9E99A325-5440-B9D6-B22A-537311CBBC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9363" y="86837"/>
            <a:ext cx="2743200" cy="1623139"/>
          </a:xfrm>
          <a:prstGeom prst="rect">
            <a:avLst/>
          </a:prstGeom>
        </p:spPr>
      </p:pic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F4B6F206-63D0-C33D-C48B-DBF2B1FF3B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11" y="1718733"/>
            <a:ext cx="2075275" cy="20752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3C525C-A46B-4D33-0B59-582A74C8CE29}"/>
              </a:ext>
            </a:extLst>
          </p:cNvPr>
          <p:cNvSpPr txBox="1"/>
          <p:nvPr/>
        </p:nvSpPr>
        <p:spPr>
          <a:xfrm>
            <a:off x="10357555" y="761999"/>
            <a:ext cx="19567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err="1">
                <a:cs typeface="Calibri"/>
              </a:rPr>
              <a:t>cuña</a:t>
            </a:r>
            <a:endParaRPr lang="en-US" err="1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620112-2086-79BC-7451-72B1C0406463}"/>
              </a:ext>
            </a:extLst>
          </p:cNvPr>
          <p:cNvSpPr/>
          <p:nvPr/>
        </p:nvSpPr>
        <p:spPr>
          <a:xfrm>
            <a:off x="264784" y="1390689"/>
            <a:ext cx="880511" cy="230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200">
              <a:cs typeface="Calibri"/>
            </a:endParaRP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0F7AA50C-66AD-907B-C202-DED22FD3AC4F}"/>
              </a:ext>
            </a:extLst>
          </p:cNvPr>
          <p:cNvSpPr txBox="1"/>
          <p:nvPr/>
        </p:nvSpPr>
        <p:spPr>
          <a:xfrm>
            <a:off x="263407" y="1317035"/>
            <a:ext cx="10065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Banda 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071C05-F442-18B4-52BD-11183C504ED2}"/>
              </a:ext>
            </a:extLst>
          </p:cNvPr>
          <p:cNvSpPr/>
          <p:nvPr/>
        </p:nvSpPr>
        <p:spPr>
          <a:xfrm>
            <a:off x="4200291" y="1970048"/>
            <a:ext cx="1551878" cy="5018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Helice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957A798E-7820-A864-40D3-D373CA3EAD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511" y="4003978"/>
            <a:ext cx="1586088" cy="18415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728F90-38EB-EA5B-537B-7F0E5EE883E0}"/>
              </a:ext>
            </a:extLst>
          </p:cNvPr>
          <p:cNvSpPr txBox="1"/>
          <p:nvPr/>
        </p:nvSpPr>
        <p:spPr>
          <a:xfrm>
            <a:off x="385703" y="3490148"/>
            <a:ext cx="21354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Sistema de </a:t>
            </a:r>
            <a:r>
              <a:rPr lang="en-US" err="1">
                <a:cs typeface="Calibri"/>
              </a:rPr>
              <a:t>agujas</a:t>
            </a:r>
            <a:endParaRPr lang="en-US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0C7AE1-4BD0-DDCE-A33C-D5E4DA66CBD9}"/>
              </a:ext>
            </a:extLst>
          </p:cNvPr>
          <p:cNvSpPr txBox="1"/>
          <p:nvPr/>
        </p:nvSpPr>
        <p:spPr>
          <a:xfrm>
            <a:off x="2323630" y="1204147"/>
            <a:ext cx="1335851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ea typeface="Calibri"/>
                <a:cs typeface="Calibri"/>
              </a:rPr>
              <a:t>Cadena simple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5" name="Picture 15" descr="Diagram&#10;&#10;Description automatically generated">
            <a:extLst>
              <a:ext uri="{FF2B5EF4-FFF2-40B4-BE49-F238E27FC236}">
                <a16:creationId xmlns:a16="http://schemas.microsoft.com/office/drawing/2014/main" id="{3CF12742-F0DD-740F-7C6C-13A4214AF0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5571" y="2565232"/>
            <a:ext cx="1906859" cy="1569562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F17DB90A-71B1-00AF-7B86-AB3BB37184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02326" y="5743183"/>
            <a:ext cx="2743200" cy="8843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949FFD7-426A-9046-57A0-132D66767AE6}"/>
              </a:ext>
            </a:extLst>
          </p:cNvPr>
          <p:cNvSpPr txBox="1"/>
          <p:nvPr/>
        </p:nvSpPr>
        <p:spPr>
          <a:xfrm>
            <a:off x="9567333" y="5475110"/>
            <a:ext cx="22577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cs typeface="Calibri"/>
              </a:rPr>
              <a:t>Cuerda</a:t>
            </a:r>
            <a:r>
              <a:rPr lang="en-US">
                <a:cs typeface="Calibri"/>
              </a:rPr>
              <a:t> para escalar 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933257-F9A7-14BE-BB6A-F736D9DF63B0}"/>
              </a:ext>
            </a:extLst>
          </p:cNvPr>
          <p:cNvSpPr txBox="1"/>
          <p:nvPr/>
        </p:nvSpPr>
        <p:spPr>
          <a:xfrm>
            <a:off x="2843561" y="2564780"/>
            <a:ext cx="13846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err="1">
                <a:cs typeface="Calibri"/>
              </a:rPr>
              <a:t>Tejido</a:t>
            </a:r>
            <a:r>
              <a:rPr lang="en-US" sz="1400">
                <a:cs typeface="Calibri"/>
              </a:rPr>
              <a:t> de punto</a:t>
            </a:r>
            <a:endParaRPr lang="en-US" sz="1400"/>
          </a:p>
        </p:txBody>
      </p:sp>
      <p:pic>
        <p:nvPicPr>
          <p:cNvPr id="19" name="Picture 19" descr="Diagram&#10;&#10;Description automatically generated">
            <a:extLst>
              <a:ext uri="{FF2B5EF4-FFF2-40B4-BE49-F238E27FC236}">
                <a16:creationId xmlns:a16="http://schemas.microsoft.com/office/drawing/2014/main" id="{9B5760E5-BBF6-9730-723C-C89AA39AE3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30819" y="4131527"/>
            <a:ext cx="2743200" cy="1341690"/>
          </a:xfrm>
          <a:prstGeom prst="rect">
            <a:avLst/>
          </a:prstGeom>
        </p:spPr>
      </p:pic>
      <p:pic>
        <p:nvPicPr>
          <p:cNvPr id="20" name="Picture 20" descr="A picture containing basket, container&#10;&#10;Description automatically generated">
            <a:extLst>
              <a:ext uri="{FF2B5EF4-FFF2-40B4-BE49-F238E27FC236}">
                <a16:creationId xmlns:a16="http://schemas.microsoft.com/office/drawing/2014/main" id="{255FC303-EE8F-4D40-67C2-6D2EC5D2CD1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38241" y="2706923"/>
            <a:ext cx="1798109" cy="1444155"/>
          </a:xfrm>
          <a:prstGeom prst="rect">
            <a:avLst/>
          </a:prstGeom>
        </p:spPr>
      </p:pic>
      <p:pic>
        <p:nvPicPr>
          <p:cNvPr id="26" name="Picture 26" descr="Logo&#10;&#10;Description automatically generated">
            <a:extLst>
              <a:ext uri="{FF2B5EF4-FFF2-40B4-BE49-F238E27FC236}">
                <a16:creationId xmlns:a16="http://schemas.microsoft.com/office/drawing/2014/main" id="{72A69A06-FA3D-7AFC-BA28-E1B2C11D83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66291" y="4241615"/>
            <a:ext cx="1905000" cy="1724025"/>
          </a:xfrm>
          <a:prstGeom prst="rect">
            <a:avLst/>
          </a:prstGeom>
        </p:spPr>
      </p:pic>
      <p:pic>
        <p:nvPicPr>
          <p:cNvPr id="27" name="Picture 27" descr="A picture containing cloth, thread&#10;&#10;Description automatically generated">
            <a:extLst>
              <a:ext uri="{FF2B5EF4-FFF2-40B4-BE49-F238E27FC236}">
                <a16:creationId xmlns:a16="http://schemas.microsoft.com/office/drawing/2014/main" id="{26B5ABCA-7298-78DC-9596-C2B388799EF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7585" y="5656188"/>
            <a:ext cx="1680164" cy="109599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4095DBB-2708-83CB-8292-C257C87E979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62317" y="5571893"/>
            <a:ext cx="1631563" cy="121548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78EC66F-39BB-9B66-5091-4BDC749E88E3}"/>
              </a:ext>
            </a:extLst>
          </p:cNvPr>
          <p:cNvSpPr txBox="1"/>
          <p:nvPr/>
        </p:nvSpPr>
        <p:spPr>
          <a:xfrm>
            <a:off x="291629" y="6453481"/>
            <a:ext cx="21354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Mecate para tender</a:t>
            </a:r>
            <a:endParaRPr lang="en-US"/>
          </a:p>
        </p:txBody>
      </p:sp>
      <p:sp>
        <p:nvSpPr>
          <p:cNvPr id="35" name="TextBox 33" descr="A picture containing text&#10;&#10;Description automatically generated">
            <a:extLst>
              <a:ext uri="{FF2B5EF4-FFF2-40B4-BE49-F238E27FC236}">
                <a16:creationId xmlns:a16="http://schemas.microsoft.com/office/drawing/2014/main" id="{F42BB07B-43B1-1F83-61D1-0FABC580AF09}"/>
              </a:ext>
            </a:extLst>
          </p:cNvPr>
          <p:cNvSpPr txBox="1"/>
          <p:nvPr/>
        </p:nvSpPr>
        <p:spPr>
          <a:xfrm>
            <a:off x="5185562" y="5877471"/>
            <a:ext cx="213548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Bomba de </a:t>
            </a:r>
            <a:r>
              <a:rPr lang="en-US" err="1">
                <a:cs typeface="Calibri"/>
              </a:rPr>
              <a:t>aceite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engranes</a:t>
            </a:r>
          </a:p>
        </p:txBody>
      </p:sp>
      <p:pic>
        <p:nvPicPr>
          <p:cNvPr id="37" name="Picture 37">
            <a:extLst>
              <a:ext uri="{FF2B5EF4-FFF2-40B4-BE49-F238E27FC236}">
                <a16:creationId xmlns:a16="http://schemas.microsoft.com/office/drawing/2014/main" id="{CF4F1F22-741B-CFF2-1CA7-A99DEC0CAE4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25709" y="4191000"/>
            <a:ext cx="1905000" cy="1524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123B7A8-0D57-F6DB-2D9A-1C8BD47452B2}"/>
              </a:ext>
            </a:extLst>
          </p:cNvPr>
          <p:cNvSpPr txBox="1"/>
          <p:nvPr/>
        </p:nvSpPr>
        <p:spPr>
          <a:xfrm>
            <a:off x="6096000" y="2370666"/>
            <a:ext cx="14299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cs typeface="Calibri"/>
              </a:rPr>
              <a:t>Manguera</a:t>
            </a:r>
            <a:r>
              <a:rPr lang="en-US">
                <a:cs typeface="Calibri"/>
              </a:rPr>
              <a:t> de fireman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E767EF-D4FA-9683-A35D-47A8BD24BA8D}"/>
              </a:ext>
            </a:extLst>
          </p:cNvPr>
          <p:cNvSpPr txBox="1"/>
          <p:nvPr/>
        </p:nvSpPr>
        <p:spPr>
          <a:xfrm>
            <a:off x="7566835" y="5714998"/>
            <a:ext cx="1320210" cy="369332"/>
          </a:xfrm>
          <a:prstGeom prst="rect">
            <a:avLst/>
          </a:prstGeom>
          <a:solidFill>
            <a:schemeClr val="accent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ALGODON</a:t>
            </a:r>
          </a:p>
        </p:txBody>
      </p:sp>
      <p:pic>
        <p:nvPicPr>
          <p:cNvPr id="22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7E7EDB80-279A-884F-F2D9-3218A98C4012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1145" r="2712" b="16742"/>
          <a:stretch/>
        </p:blipFill>
        <p:spPr>
          <a:xfrm>
            <a:off x="9304567" y="2223739"/>
            <a:ext cx="2363073" cy="1712951"/>
          </a:xfrm>
          <a:prstGeom prst="rect">
            <a:avLst/>
          </a:prstGeom>
        </p:spPr>
      </p:pic>
      <p:pic>
        <p:nvPicPr>
          <p:cNvPr id="25" name="Picture 30">
            <a:extLst>
              <a:ext uri="{FF2B5EF4-FFF2-40B4-BE49-F238E27FC236}">
                <a16:creationId xmlns:a16="http://schemas.microsoft.com/office/drawing/2014/main" id="{E9ADAE8C-0C66-63E8-D2AC-BA7615083ED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76250" y="2366298"/>
            <a:ext cx="1292521" cy="12925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952DF3B-8E9B-9DA8-24FF-62B343D7A483}"/>
              </a:ext>
            </a:extLst>
          </p:cNvPr>
          <p:cNvSpPr txBox="1"/>
          <p:nvPr/>
        </p:nvSpPr>
        <p:spPr>
          <a:xfrm>
            <a:off x="7522534" y="3429000"/>
            <a:ext cx="15239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TE DE ACERO</a:t>
            </a:r>
            <a:endParaRPr lang="en-US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6FA33521-A197-7ED8-7C0E-5D07E9CB0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sp>
        <p:nvSpPr>
          <p:cNvPr id="33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97797" y="6455846"/>
            <a:ext cx="4114800" cy="365125"/>
          </a:xfrm>
        </p:spPr>
        <p:txBody>
          <a:bodyPr/>
          <a:lstStyle/>
          <a:p>
            <a:r>
              <a:rPr lang="en-US" dirty="0"/>
              <a:t>IPN-ESIT-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 Arellano Angelica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52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A5118D4C-C6A3-79F4-341F-041F7AC84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25" y="337829"/>
            <a:ext cx="1644486" cy="10130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0F91F4-34B0-17F9-6099-0D592AA01423}"/>
              </a:ext>
            </a:extLst>
          </p:cNvPr>
          <p:cNvSpPr txBox="1"/>
          <p:nvPr/>
        </p:nvSpPr>
        <p:spPr>
          <a:xfrm>
            <a:off x="843932" y="1547710"/>
            <a:ext cx="100659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err="1">
                <a:cs typeface="Calibri"/>
              </a:rPr>
              <a:t>poliester</a:t>
            </a:r>
            <a:r>
              <a:rPr lang="en-US" sz="1200">
                <a:cs typeface="Calibri"/>
              </a:rPr>
              <a:t> </a:t>
            </a:r>
          </a:p>
        </p:txBody>
      </p:sp>
      <p:pic>
        <p:nvPicPr>
          <p:cNvPr id="8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7356EB2C-80EF-9F36-5818-2ABD04B98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 flipV="1">
            <a:off x="2165585" y="249394"/>
            <a:ext cx="1002830" cy="11286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74695-8478-A2F3-ADC6-CB8FA2851372}"/>
              </a:ext>
            </a:extLst>
          </p:cNvPr>
          <p:cNvSpPr txBox="1"/>
          <p:nvPr/>
        </p:nvSpPr>
        <p:spPr>
          <a:xfrm>
            <a:off x="2165584" y="1365952"/>
            <a:ext cx="109125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err="1">
                <a:cs typeface="Calibri"/>
              </a:rPr>
              <a:t>Tabla</a:t>
            </a:r>
            <a:r>
              <a:rPr lang="en-US" sz="1200">
                <a:cs typeface="Calibri"/>
              </a:rPr>
              <a:t> </a:t>
            </a:r>
            <a:r>
              <a:rPr lang="en-US" sz="1200" err="1">
                <a:cs typeface="Calibri"/>
              </a:rPr>
              <a:t>madera</a:t>
            </a:r>
            <a:r>
              <a:rPr lang="en-US" sz="1200">
                <a:cs typeface="Calibri"/>
              </a:rPr>
              <a:t> 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89B1EEFD-58FC-0AA6-EF84-9BBA13D9A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75" y="2024944"/>
            <a:ext cx="1924050" cy="1905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B4038E-020D-EE7C-DCA9-AD5D09CA3909}"/>
              </a:ext>
            </a:extLst>
          </p:cNvPr>
          <p:cNvSpPr txBox="1"/>
          <p:nvPr/>
        </p:nvSpPr>
        <p:spPr>
          <a:xfrm>
            <a:off x="1448741" y="3113851"/>
            <a:ext cx="1119480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ea typeface="Calibri"/>
                <a:cs typeface="Calibri"/>
              </a:rPr>
              <a:t>Tanque </a:t>
            </a:r>
            <a:r>
              <a:rPr lang="en-US" sz="1200" err="1">
                <a:ea typeface="Calibri"/>
                <a:cs typeface="Calibri"/>
              </a:rPr>
              <a:t>compresor</a:t>
            </a:r>
            <a:r>
              <a:rPr lang="en-US" sz="1200">
                <a:ea typeface="Calibri"/>
                <a:cs typeface="Calibri"/>
              </a:rPr>
              <a:t> de </a:t>
            </a:r>
            <a:r>
              <a:rPr lang="en-US" sz="1200" err="1">
                <a:ea typeface="Calibri"/>
                <a:cs typeface="Calibri"/>
              </a:rPr>
              <a:t>aire</a:t>
            </a:r>
            <a:endParaRPr lang="en-US" sz="1200" err="1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3AFDFB88-D179-7CED-0D85-0746B9C5D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437" y="4230511"/>
            <a:ext cx="1275645" cy="1285052"/>
          </a:xfrm>
          <a:prstGeom prst="rect">
            <a:avLst/>
          </a:prstGeom>
        </p:spPr>
      </p:pic>
      <p:pic>
        <p:nvPicPr>
          <p:cNvPr id="3" name="Picture 3" descr="A picture containing black, dark, dishware, tableware&#10;&#10;Description automatically generated">
            <a:extLst>
              <a:ext uri="{FF2B5EF4-FFF2-40B4-BE49-F238E27FC236}">
                <a16:creationId xmlns:a16="http://schemas.microsoft.com/office/drawing/2014/main" id="{1903DB11-13EC-1460-5B27-8EC8192AC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3955" y="-2823"/>
            <a:ext cx="1426163" cy="13979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64694C-4883-4091-A398-55724D269E77}"/>
              </a:ext>
            </a:extLst>
          </p:cNvPr>
          <p:cNvSpPr txBox="1"/>
          <p:nvPr/>
        </p:nvSpPr>
        <p:spPr>
          <a:xfrm>
            <a:off x="-28224" y="4750740"/>
            <a:ext cx="8654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Redondo de </a:t>
            </a:r>
            <a:r>
              <a:rPr lang="en-US" sz="1200" err="1">
                <a:cs typeface="Calibri"/>
              </a:rPr>
              <a:t>aluminio</a:t>
            </a:r>
            <a:endParaRPr lang="en-US" sz="120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741BC0-D5B9-D2F9-75B4-D08FE34E2A74}"/>
              </a:ext>
            </a:extLst>
          </p:cNvPr>
          <p:cNvSpPr txBox="1"/>
          <p:nvPr/>
        </p:nvSpPr>
        <p:spPr>
          <a:xfrm>
            <a:off x="10611555" y="1354666"/>
            <a:ext cx="15804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Redondo de nylon </a:t>
            </a:r>
            <a:endParaRPr lang="en-US" sz="1400"/>
          </a:p>
        </p:txBody>
      </p:sp>
      <p:pic>
        <p:nvPicPr>
          <p:cNvPr id="12" name="Picture 13">
            <a:extLst>
              <a:ext uri="{FF2B5EF4-FFF2-40B4-BE49-F238E27FC236}">
                <a16:creationId xmlns:a16="http://schemas.microsoft.com/office/drawing/2014/main" id="{3ABCCCF6-4EF4-2382-11DB-F3934BD14B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1994" y="251883"/>
            <a:ext cx="1302456" cy="1302456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24E6CD05-DB5E-BB37-2D2D-23B98B737E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9807" y="119474"/>
            <a:ext cx="1397941" cy="13979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D477AB7-C30F-E5C7-8A18-6F80C63FB206}"/>
              </a:ext>
            </a:extLst>
          </p:cNvPr>
          <p:cNvSpPr txBox="1"/>
          <p:nvPr/>
        </p:nvSpPr>
        <p:spPr>
          <a:xfrm>
            <a:off x="6013213" y="1356544"/>
            <a:ext cx="109125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Polin </a:t>
            </a:r>
            <a:r>
              <a:rPr lang="en-US" sz="1200" err="1">
                <a:cs typeface="Calibri"/>
              </a:rPr>
              <a:t>madera</a:t>
            </a:r>
            <a:r>
              <a:rPr lang="en-US" sz="1200">
                <a:cs typeface="Calibri"/>
              </a:rPr>
              <a:t> </a:t>
            </a: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1EECAC5C-FD5A-CAD0-4694-AE466D32236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645" r="-191" b="-29"/>
          <a:stretch/>
        </p:blipFill>
        <p:spPr>
          <a:xfrm>
            <a:off x="5702772" y="2026398"/>
            <a:ext cx="3627506" cy="1394937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9F39E050-F990-A232-FCFA-75C3A21B51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54351" y="2980332"/>
            <a:ext cx="2120591" cy="13619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2800EC-BD56-0AFD-3274-AAE4075FB3FE}"/>
              </a:ext>
            </a:extLst>
          </p:cNvPr>
          <p:cNvSpPr txBox="1"/>
          <p:nvPr/>
        </p:nvSpPr>
        <p:spPr>
          <a:xfrm>
            <a:off x="2925702" y="2784592"/>
            <a:ext cx="65851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Lana </a:t>
            </a:r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C96589-9A6F-A589-C970-30189844EA3C}"/>
              </a:ext>
            </a:extLst>
          </p:cNvPr>
          <p:cNvSpPr/>
          <p:nvPr/>
        </p:nvSpPr>
        <p:spPr>
          <a:xfrm>
            <a:off x="3205975" y="4218876"/>
            <a:ext cx="1300976" cy="232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cs typeface="Calibri"/>
              </a:rPr>
              <a:t>Angulo de </a:t>
            </a:r>
            <a:r>
              <a:rPr lang="en-US" sz="1200" err="1">
                <a:solidFill>
                  <a:schemeClr val="tx1"/>
                </a:solidFill>
                <a:cs typeface="Calibri"/>
              </a:rPr>
              <a:t>acero</a:t>
            </a:r>
            <a:r>
              <a:rPr lang="en-US" sz="1200">
                <a:solidFill>
                  <a:schemeClr val="tx1"/>
                </a:solidFill>
                <a:cs typeface="Calibri"/>
              </a:rPr>
              <a:t> 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3E2C1A-6B8A-2668-56B5-503975282B3B}"/>
              </a:ext>
            </a:extLst>
          </p:cNvPr>
          <p:cNvSpPr txBox="1"/>
          <p:nvPr/>
        </p:nvSpPr>
        <p:spPr>
          <a:xfrm>
            <a:off x="6679259" y="3396073"/>
            <a:ext cx="31006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Motor </a:t>
            </a:r>
            <a:r>
              <a:rPr lang="en-US" sz="1200" err="1">
                <a:cs typeface="Calibri"/>
              </a:rPr>
              <a:t>electrico</a:t>
            </a:r>
            <a:r>
              <a:rPr lang="en-US">
                <a:cs typeface="Calibri"/>
              </a:rPr>
              <a:t> </a:t>
            </a:r>
            <a:endParaRPr lang="en-US"/>
          </a:p>
        </p:txBody>
      </p:sp>
      <p:pic>
        <p:nvPicPr>
          <p:cNvPr id="21" name="Picture 2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EAE9D02-79C5-B7F2-0D37-2673033944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74740" y="1894652"/>
            <a:ext cx="1576447" cy="970845"/>
          </a:xfrm>
          <a:prstGeom prst="rect">
            <a:avLst/>
          </a:prstGeom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3F70A85-A9E6-EBB6-5EA5-FF4B0360A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5681" y="6288825"/>
            <a:ext cx="4114800" cy="365125"/>
          </a:xfrm>
        </p:spPr>
        <p:txBody>
          <a:bodyPr/>
          <a:lstStyle/>
          <a:p>
            <a:r>
              <a:rPr lang="en-US" dirty="0"/>
              <a:t>IPN-ESIT-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 Arellano Angelica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495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AF958-D641-CF34-98B7-CE15067F8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CCCFF"/>
                </a:solidFill>
                <a:latin typeface="Cooper Black" panose="0208090404030B020404" pitchFamily="18" charset="0"/>
                <a:cs typeface="Calibri Light"/>
              </a:rPr>
              <a:t>Manual de </a:t>
            </a:r>
            <a:r>
              <a:rPr lang="en-US" dirty="0" err="1">
                <a:solidFill>
                  <a:srgbClr val="CCCCFF"/>
                </a:solidFill>
                <a:latin typeface="Cooper Black" panose="0208090404030B020404" pitchFamily="18" charset="0"/>
                <a:cs typeface="Calibri Light"/>
              </a:rPr>
              <a:t>diseño</a:t>
            </a:r>
            <a:r>
              <a:rPr lang="en-US" dirty="0">
                <a:solidFill>
                  <a:srgbClr val="CCCCFF"/>
                </a:solidFill>
                <a:latin typeface="Cooper Black" panose="0208090404030B020404" pitchFamily="18" charset="0"/>
                <a:cs typeface="Calibri Light"/>
              </a:rPr>
              <a:t> (formulas)</a:t>
            </a:r>
            <a:endParaRPr lang="en-US" dirty="0">
              <a:solidFill>
                <a:srgbClr val="CCCCFF"/>
              </a:solidFill>
              <a:latin typeface="Cooper Black" panose="0208090404030B0204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B7D29-15EF-5283-0B03-189CFD4E3321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CCCCFF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 err="1">
                <a:latin typeface="Dutch801 Rm BT" panose="02020603060505020304" pitchFamily="18" charset="0"/>
                <a:cs typeface="Calibri"/>
              </a:rPr>
              <a:t>Poleas</a:t>
            </a:r>
            <a:r>
              <a:rPr lang="en-US" sz="2000" dirty="0">
                <a:latin typeface="Dutch801 Rm BT" panose="02020603060505020304" pitchFamily="18" charset="0"/>
                <a:cs typeface="Calibri"/>
              </a:rPr>
              <a:t>: 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2"/>
              </a:rPr>
              <a:t>https://www.industriasjaguar.com/es/productos/elevacion-traccion/poleas-manuales</a:t>
            </a:r>
            <a:endParaRPr lang="en-US" sz="2000" dirty="0">
              <a:latin typeface="Dutch801 Rm BT" panose="02020603060505020304" pitchFamily="18" charset="0"/>
              <a:ea typeface="+mn-lt"/>
              <a:cs typeface="+mn-lt"/>
            </a:endParaRPr>
          </a:p>
          <a:p>
            <a:r>
              <a:rPr lang="en-US" sz="2000" dirty="0" err="1">
                <a:latin typeface="Dutch801 Rm BT" panose="02020603060505020304" pitchFamily="18" charset="0"/>
                <a:cs typeface="Calibri"/>
              </a:rPr>
              <a:t>Engranajes</a:t>
            </a:r>
            <a:r>
              <a:rPr lang="en-US" sz="2000" dirty="0">
                <a:latin typeface="Dutch801 Rm BT" panose="02020603060505020304" pitchFamily="18" charset="0"/>
                <a:cs typeface="Calibri"/>
              </a:rPr>
              <a:t>: 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3"/>
              </a:rPr>
              <a:t>Manual de </a:t>
            </a:r>
            <a:r>
              <a:rPr lang="en-US" sz="2000" dirty="0" err="1">
                <a:latin typeface="Dutch801 Rm BT" panose="02020603060505020304" pitchFamily="18" charset="0"/>
                <a:ea typeface="+mn-lt"/>
                <a:cs typeface="+mn-lt"/>
                <a:hlinkClick r:id="rId3"/>
              </a:rPr>
              <a:t>Engranajes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3"/>
              </a:rPr>
              <a:t> </a:t>
            </a:r>
            <a:r>
              <a:rPr lang="en-US" sz="2000" dirty="0" err="1">
                <a:latin typeface="Dutch801 Rm BT" panose="02020603060505020304" pitchFamily="18" charset="0"/>
                <a:ea typeface="+mn-lt"/>
                <a:cs typeface="+mn-lt"/>
                <a:hlinkClick r:id="rId3"/>
              </a:rPr>
              <a:t>Diseño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3"/>
              </a:rPr>
              <a:t>, </a:t>
            </a:r>
            <a:r>
              <a:rPr lang="en-US" sz="2000" dirty="0" err="1">
                <a:latin typeface="Dutch801 Rm BT" panose="02020603060505020304" pitchFamily="18" charset="0"/>
                <a:ea typeface="+mn-lt"/>
                <a:cs typeface="+mn-lt"/>
                <a:hlinkClick r:id="rId3"/>
              </a:rPr>
              <a:t>Manufactura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3"/>
              </a:rPr>
              <a:t> y </a:t>
            </a:r>
            <a:r>
              <a:rPr lang="en-US" sz="2000" dirty="0" err="1">
                <a:latin typeface="Dutch801 Rm BT" panose="02020603060505020304" pitchFamily="18" charset="0"/>
                <a:ea typeface="+mn-lt"/>
                <a:cs typeface="+mn-lt"/>
                <a:hlinkClick r:id="rId3"/>
              </a:rPr>
              <a:t>Aplicación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3"/>
              </a:rPr>
              <a:t> (PDF) - </a:t>
            </a:r>
            <a:r>
              <a:rPr lang="en-US" sz="2000" dirty="0" err="1">
                <a:latin typeface="Dutch801 Rm BT" panose="02020603060505020304" pitchFamily="18" charset="0"/>
                <a:ea typeface="+mn-lt"/>
                <a:cs typeface="+mn-lt"/>
                <a:hlinkClick r:id="rId3"/>
              </a:rPr>
              <a:t>Darle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3"/>
              </a:rPr>
              <a:t> W. Dudley. (galleton.net)</a:t>
            </a:r>
            <a:endParaRPr lang="en-US" sz="2000" dirty="0">
              <a:latin typeface="Dutch801 Rm BT" panose="02020603060505020304" pitchFamily="18" charset="0"/>
              <a:cs typeface="Calibri"/>
            </a:endParaRPr>
          </a:p>
          <a:p>
            <a:r>
              <a:rPr lang="en-US" sz="2000" dirty="0" err="1">
                <a:latin typeface="Dutch801 Rm BT" panose="02020603060505020304" pitchFamily="18" charset="0"/>
                <a:cs typeface="Calibri"/>
              </a:rPr>
              <a:t>Tornillos</a:t>
            </a:r>
            <a:r>
              <a:rPr lang="en-US" sz="2000" dirty="0">
                <a:latin typeface="Dutch801 Rm BT" panose="02020603060505020304" pitchFamily="18" charset="0"/>
                <a:cs typeface="Calibri"/>
              </a:rPr>
              <a:t>: </a:t>
            </a:r>
            <a:r>
              <a:rPr lang="en-US" sz="2000" dirty="0" err="1">
                <a:latin typeface="Dutch801 Rm BT" panose="02020603060505020304" pitchFamily="18" charset="0"/>
                <a:ea typeface="+mn-lt"/>
                <a:cs typeface="+mn-lt"/>
                <a:hlinkClick r:id="rId4"/>
              </a:rPr>
              <a:t>Ficha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4"/>
              </a:rPr>
              <a:t> </a:t>
            </a:r>
            <a:r>
              <a:rPr lang="en-US" sz="2000" dirty="0" err="1">
                <a:latin typeface="Dutch801 Rm BT" panose="02020603060505020304" pitchFamily="18" charset="0"/>
                <a:ea typeface="+mn-lt"/>
                <a:cs typeface="+mn-lt"/>
                <a:hlinkClick r:id="rId4"/>
              </a:rPr>
              <a:t>Técnica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4"/>
              </a:rPr>
              <a:t>: </a:t>
            </a:r>
            <a:r>
              <a:rPr lang="en-US" sz="2000" dirty="0" err="1">
                <a:latin typeface="Dutch801 Rm BT" panose="02020603060505020304" pitchFamily="18" charset="0"/>
                <a:ea typeface="+mn-lt"/>
                <a:cs typeface="+mn-lt"/>
                <a:hlinkClick r:id="rId4"/>
              </a:rPr>
              <a:t>Tornillos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4"/>
              </a:rPr>
              <a:t>, </a:t>
            </a:r>
            <a:r>
              <a:rPr lang="en-US" sz="2000" dirty="0" err="1">
                <a:latin typeface="Dutch801 Rm BT" panose="02020603060505020304" pitchFamily="18" charset="0"/>
                <a:ea typeface="+mn-lt"/>
                <a:cs typeface="+mn-lt"/>
                <a:hlinkClick r:id="rId4"/>
              </a:rPr>
              <a:t>tuercas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4"/>
              </a:rPr>
              <a:t> y </a:t>
            </a:r>
            <a:r>
              <a:rPr lang="en-US" sz="2000" dirty="0" err="1">
                <a:latin typeface="Dutch801 Rm BT" panose="02020603060505020304" pitchFamily="18" charset="0"/>
                <a:ea typeface="+mn-lt"/>
                <a:cs typeface="+mn-lt"/>
                <a:hlinkClick r:id="rId4"/>
              </a:rPr>
              <a:t>arandelas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4"/>
              </a:rPr>
              <a:t> (studylib.es)</a:t>
            </a:r>
            <a:endParaRPr lang="en-US" sz="2000" dirty="0">
              <a:latin typeface="Dutch801 Rm BT" panose="02020603060505020304" pitchFamily="18" charset="0"/>
              <a:cs typeface="Calibri"/>
            </a:endParaRPr>
          </a:p>
          <a:p>
            <a:r>
              <a:rPr lang="en-US" sz="2000" dirty="0" err="1">
                <a:latin typeface="Dutch801 Rm BT" panose="02020603060505020304" pitchFamily="18" charset="0"/>
                <a:ea typeface="Calibri"/>
                <a:cs typeface="Calibri"/>
              </a:rPr>
              <a:t>Levas</a:t>
            </a:r>
            <a:r>
              <a:rPr lang="en-US" sz="2000" dirty="0">
                <a:latin typeface="Dutch801 Rm BT" panose="02020603060505020304" pitchFamily="18" charset="0"/>
                <a:ea typeface="Calibri"/>
                <a:cs typeface="Calibri"/>
              </a:rPr>
              <a:t>: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5"/>
              </a:rPr>
              <a:t>(Microsoft Word - 1. Car\341tula, </a:t>
            </a:r>
            <a:r>
              <a:rPr lang="en-US" sz="2000" dirty="0" err="1">
                <a:latin typeface="Dutch801 Rm BT" panose="02020603060505020304" pitchFamily="18" charset="0"/>
                <a:ea typeface="+mn-lt"/>
                <a:cs typeface="+mn-lt"/>
                <a:hlinkClick r:id="rId5"/>
              </a:rPr>
              <a:t>dedicatoria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5"/>
              </a:rPr>
              <a:t>, </a:t>
            </a:r>
            <a:r>
              <a:rPr lang="en-US" sz="2000" dirty="0" err="1">
                <a:latin typeface="Dutch801 Rm BT" panose="02020603060505020304" pitchFamily="18" charset="0"/>
                <a:ea typeface="+mn-lt"/>
                <a:cs typeface="+mn-lt"/>
                <a:hlinkClick r:id="rId5"/>
              </a:rPr>
              <a:t>pr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5"/>
              </a:rPr>
              <a:t>\363logo, </a:t>
            </a:r>
            <a:r>
              <a:rPr lang="en-US" sz="2000" dirty="0" err="1">
                <a:latin typeface="Dutch801 Rm BT" panose="02020603060505020304" pitchFamily="18" charset="0"/>
                <a:ea typeface="+mn-lt"/>
                <a:cs typeface="+mn-lt"/>
                <a:hlinkClick r:id="rId5"/>
              </a:rPr>
              <a:t>resumen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5"/>
              </a:rPr>
              <a:t>, \355ndice) (udep.edu.pe)</a:t>
            </a:r>
            <a:endParaRPr lang="en-US" sz="2000" dirty="0">
              <a:latin typeface="Dutch801 Rm BT" panose="02020603060505020304" pitchFamily="18" charset="0"/>
              <a:ea typeface="Calibri"/>
              <a:cs typeface="Calibri"/>
            </a:endParaRPr>
          </a:p>
          <a:p>
            <a:r>
              <a:rPr lang="en-US" sz="2000" dirty="0">
                <a:latin typeface="Dutch801 Rm BT" panose="02020603060505020304" pitchFamily="18" charset="0"/>
                <a:ea typeface="Calibri"/>
                <a:cs typeface="Calibri"/>
              </a:rPr>
              <a:t>Biela-</a:t>
            </a:r>
            <a:r>
              <a:rPr lang="en-US" sz="2000" dirty="0" err="1">
                <a:latin typeface="Dutch801 Rm BT" panose="02020603060505020304" pitchFamily="18" charset="0"/>
                <a:ea typeface="Calibri"/>
                <a:cs typeface="Calibri"/>
              </a:rPr>
              <a:t>Manivela</a:t>
            </a:r>
            <a:r>
              <a:rPr lang="en-US" sz="2000" dirty="0">
                <a:latin typeface="Dutch801 Rm BT" panose="02020603060505020304" pitchFamily="18" charset="0"/>
                <a:ea typeface="Calibri"/>
                <a:cs typeface="Calibri"/>
              </a:rPr>
              <a:t>: 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6"/>
              </a:rPr>
              <a:t>▷ </a:t>
            </a:r>
            <a:r>
              <a:rPr lang="en-US" sz="2000" dirty="0" err="1">
                <a:latin typeface="Dutch801 Rm BT" panose="02020603060505020304" pitchFamily="18" charset="0"/>
                <a:ea typeface="+mn-lt"/>
                <a:cs typeface="+mn-lt"/>
                <a:hlinkClick r:id="rId6"/>
              </a:rPr>
              <a:t>Mecanismo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6"/>
              </a:rPr>
              <a:t> </a:t>
            </a:r>
            <a:r>
              <a:rPr lang="en-US" sz="2000" dirty="0" err="1">
                <a:latin typeface="Dutch801 Rm BT" panose="02020603060505020304" pitchFamily="18" charset="0"/>
                <a:ea typeface="+mn-lt"/>
                <a:cs typeface="+mn-lt"/>
                <a:hlinkClick r:id="rId6"/>
              </a:rPr>
              <a:t>biela-manivela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6"/>
              </a:rPr>
              <a:t>: </a:t>
            </a:r>
            <a:r>
              <a:rPr lang="en-US" sz="2000" dirty="0" err="1">
                <a:latin typeface="Dutch801 Rm BT" panose="02020603060505020304" pitchFamily="18" charset="0"/>
                <a:ea typeface="+mn-lt"/>
                <a:cs typeface="+mn-lt"/>
                <a:hlinkClick r:id="rId6"/>
              </a:rPr>
              <a:t>qué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6"/>
              </a:rPr>
              <a:t> </a:t>
            </a:r>
            <a:r>
              <a:rPr lang="en-US" sz="2000" dirty="0" err="1">
                <a:latin typeface="Dutch801 Rm BT" panose="02020603060505020304" pitchFamily="18" charset="0"/>
                <a:ea typeface="+mn-lt"/>
                <a:cs typeface="+mn-lt"/>
                <a:hlinkClick r:id="rId6"/>
              </a:rPr>
              <a:t>es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6"/>
              </a:rPr>
              <a:t>, </a:t>
            </a:r>
            <a:r>
              <a:rPr lang="en-US" sz="2000" dirty="0" err="1">
                <a:latin typeface="Dutch801 Rm BT" panose="02020603060505020304" pitchFamily="18" charset="0"/>
                <a:ea typeface="+mn-lt"/>
                <a:cs typeface="+mn-lt"/>
                <a:hlinkClick r:id="rId6"/>
              </a:rPr>
              <a:t>aplicaciones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6"/>
              </a:rPr>
              <a:t>, </a:t>
            </a:r>
            <a:r>
              <a:rPr lang="en-US" sz="2000" dirty="0" err="1">
                <a:latin typeface="Dutch801 Rm BT" panose="02020603060505020304" pitchFamily="18" charset="0"/>
                <a:ea typeface="+mn-lt"/>
                <a:cs typeface="+mn-lt"/>
                <a:hlinkClick r:id="rId6"/>
              </a:rPr>
              <a:t>fórmula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6"/>
              </a:rPr>
              <a:t>... (ingenierizando.com)</a:t>
            </a:r>
          </a:p>
          <a:p>
            <a:r>
              <a:rPr lang="en-US" sz="2000" dirty="0" err="1">
                <a:latin typeface="Dutch801 Rm BT" panose="02020603060505020304" pitchFamily="18" charset="0"/>
                <a:cs typeface="Calibri" panose="020F0502020204030204"/>
              </a:rPr>
              <a:t>Tipos</a:t>
            </a:r>
            <a:r>
              <a:rPr lang="en-US" sz="2000" dirty="0">
                <a:latin typeface="Dutch801 Rm BT" panose="02020603060505020304" pitchFamily="18" charset="0"/>
                <a:cs typeface="Calibri" panose="020F0502020204030204"/>
              </a:rPr>
              <a:t> de </a:t>
            </a:r>
            <a:r>
              <a:rPr lang="en-US" sz="2000" dirty="0" err="1">
                <a:latin typeface="Dutch801 Rm BT" panose="02020603060505020304" pitchFamily="18" charset="0"/>
                <a:cs typeface="Calibri" panose="020F0502020204030204"/>
              </a:rPr>
              <a:t>mecanismos</a:t>
            </a:r>
            <a:r>
              <a:rPr lang="en-US" sz="2000" dirty="0">
                <a:latin typeface="Dutch801 Rm BT" panose="02020603060505020304" pitchFamily="18" charset="0"/>
                <a:cs typeface="Calibri" panose="020F0502020204030204"/>
              </a:rPr>
              <a:t>: </a:t>
            </a:r>
            <a:r>
              <a:rPr lang="en-US" sz="2000" dirty="0">
                <a:latin typeface="Dutch801 Rm BT" panose="02020603060505020304" pitchFamily="18" charset="0"/>
                <a:ea typeface="+mn-lt"/>
                <a:cs typeface="+mn-lt"/>
                <a:hlinkClick r:id="rId7"/>
              </a:rPr>
              <a:t>https://sites.google.com/site/mecanismos1oima03sap2/elementos-de-maquinas/tipos-de-mecanismos</a:t>
            </a:r>
            <a:endParaRPr lang="en-US" sz="2000" dirty="0">
              <a:latin typeface="Dutch801 Rm BT" panose="02020603060505020304" pitchFamily="18" charset="0"/>
              <a:ea typeface="+mn-lt"/>
              <a:cs typeface="+mn-lt"/>
            </a:endParaRPr>
          </a:p>
          <a:p>
            <a:endParaRPr lang="en-US" sz="2000" dirty="0">
              <a:cs typeface="Calibri" panose="020F050202020403020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FD0848-5E4D-BFF0-832F-038E651B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D2DA7000-D201-0B80-882F-99B0323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5681" y="6288825"/>
            <a:ext cx="4114800" cy="365125"/>
          </a:xfrm>
        </p:spPr>
        <p:txBody>
          <a:bodyPr/>
          <a:lstStyle/>
          <a:p>
            <a:r>
              <a:rPr lang="en-US" dirty="0"/>
              <a:t>IPN-ESIT-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 smtClean="0"/>
              <a:t>Mecanismos</a:t>
            </a:r>
            <a:r>
              <a:rPr lang="en-US" dirty="0" smtClean="0"/>
              <a:t>- Arellano Angelica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000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931</Words>
  <Application>Microsoft Office PowerPoint</Application>
  <PresentationFormat>Panorámica</PresentationFormat>
  <Paragraphs>268</Paragraphs>
  <Slides>44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44</vt:i4>
      </vt:variant>
    </vt:vector>
  </HeadingPairs>
  <TitlesOfParts>
    <vt:vector size="51" baseType="lpstr">
      <vt:lpstr>Arial</vt:lpstr>
      <vt:lpstr>Calibri</vt:lpstr>
      <vt:lpstr>Calibri Light</vt:lpstr>
      <vt:lpstr>Cooper Black</vt:lpstr>
      <vt:lpstr>Dutch801 Rm BT</vt:lpstr>
      <vt:lpstr>office theme</vt:lpstr>
      <vt:lpstr>office theme</vt:lpstr>
      <vt:lpstr>Diseño de mecanismos por computadora. </vt:lpstr>
      <vt:lpstr>Trabajo colaborativo</vt:lpstr>
      <vt:lpstr>¿Qué esperan de la materia?</vt:lpstr>
      <vt:lpstr>Presentación de PowerPoint</vt:lpstr>
      <vt:lpstr>Lista de mecanismos</vt:lpstr>
      <vt:lpstr>Presentación de PowerPoint</vt:lpstr>
      <vt:lpstr>Presentación de PowerPoint</vt:lpstr>
      <vt:lpstr>Presentación de PowerPoint</vt:lpstr>
      <vt:lpstr>Manual de diseño (formulas)</vt:lpstr>
      <vt:lpstr>AutoCad</vt:lpstr>
      <vt:lpstr>Practicas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2do PARCIAL</vt:lpstr>
      <vt:lpstr>DISEÑO DE PROCESOS</vt:lpstr>
      <vt:lpstr>TYPES OF DESIGN</vt:lpstr>
      <vt:lpstr>MESA PRACTICA 1  15/03/23</vt:lpstr>
      <vt:lpstr>MESA PRACTICA 1  10/03/23</vt:lpstr>
      <vt:lpstr>MESA PRACTICA 1  10/03/23</vt:lpstr>
      <vt:lpstr>ARETE  PRACTICA 2  15/03/23</vt:lpstr>
      <vt:lpstr>Calculo de engranes </vt:lpstr>
      <vt:lpstr>ENGRANE  12 DIENTES PRACTICA 3 17/03/23</vt:lpstr>
      <vt:lpstr>ENGRANE  12 DIENTES PRACTICA 3 17/03/23</vt:lpstr>
      <vt:lpstr>ENGRANE  120 DIENTES PRACTICA 4 22/03/23</vt:lpstr>
      <vt:lpstr>PRACTICA 5 22/03/23</vt:lpstr>
      <vt:lpstr>PRACTICA 6 ENGRANES MAQUINA 29/03/23</vt:lpstr>
      <vt:lpstr>PRACTICA 7 RODAMIENTOS 31/03/23</vt:lpstr>
      <vt:lpstr> Practica 8 cuchila 19/04/23</vt:lpstr>
      <vt:lpstr>PRACTICA 9 Tornillo  19/04/23</vt:lpstr>
      <vt:lpstr>PRACTICA  10 cuña y cuchilla CON BERTURA  21/04/23</vt:lpstr>
      <vt:lpstr>PRACTICA 10 cuña y cuchila  21/04/23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de mecanismos por computadora.</dc:title>
  <dc:creator>USUARIO</dc:creator>
  <cp:lastModifiedBy>Laura Pamela Govea Castillo</cp:lastModifiedBy>
  <cp:revision>17</cp:revision>
  <dcterms:modified xsi:type="dcterms:W3CDTF">2023-04-25T20:38:41Z</dcterms:modified>
</cp:coreProperties>
</file>